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7"/>
  </p:handoutMasterIdLst>
  <p:sldIdLst>
    <p:sldId id="256" r:id="rId2"/>
    <p:sldId id="257" r:id="rId3"/>
    <p:sldId id="258" r:id="rId4"/>
    <p:sldId id="261" r:id="rId5"/>
    <p:sldId id="263" r:id="rId6"/>
    <p:sldId id="262" r:id="rId7"/>
    <p:sldId id="260" r:id="rId8"/>
    <p:sldId id="259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88" r:id="rId22"/>
    <p:sldId id="276" r:id="rId23"/>
    <p:sldId id="278" r:id="rId24"/>
    <p:sldId id="279" r:id="rId25"/>
    <p:sldId id="280" r:id="rId26"/>
    <p:sldId id="281" r:id="rId27"/>
    <p:sldId id="282" r:id="rId28"/>
    <p:sldId id="287" r:id="rId29"/>
    <p:sldId id="286" r:id="rId30"/>
    <p:sldId id="285" r:id="rId31"/>
    <p:sldId id="284" r:id="rId32"/>
    <p:sldId id="283" r:id="rId33"/>
    <p:sldId id="289" r:id="rId34"/>
    <p:sldId id="290" r:id="rId35"/>
    <p:sldId id="291" r:id="rId3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57" tIns="46429" rIns="92857" bIns="464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57" tIns="46429" rIns="92857" bIns="46429" rtlCol="0"/>
          <a:lstStyle>
            <a:lvl1pPr algn="r">
              <a:defRPr sz="1200"/>
            </a:lvl1pPr>
          </a:lstStyle>
          <a:p>
            <a:fld id="{E6A96823-68A3-4C3F-A73C-9E28269BDF58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57" tIns="46429" rIns="92857" bIns="464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57" tIns="46429" rIns="92857" bIns="46429" rtlCol="0" anchor="b"/>
          <a:lstStyle>
            <a:lvl1pPr algn="r">
              <a:defRPr sz="1200"/>
            </a:lvl1pPr>
          </a:lstStyle>
          <a:p>
            <a:fld id="{F2D23B1D-8BC7-48C3-B261-1DA7ED4BB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5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14E690D-1FAD-41A0-8C87-7C2CADC8FC6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31F2010-0B45-44C6-9F21-4EC04196554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690D-1FAD-41A0-8C87-7C2CADC8FC6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2010-0B45-44C6-9F21-4EC041965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690D-1FAD-41A0-8C87-7C2CADC8FC6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2010-0B45-44C6-9F21-4EC041965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690D-1FAD-41A0-8C87-7C2CADC8FC6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2010-0B45-44C6-9F21-4EC041965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690D-1FAD-41A0-8C87-7C2CADC8FC6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2010-0B45-44C6-9F21-4EC041965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690D-1FAD-41A0-8C87-7C2CADC8FC6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2010-0B45-44C6-9F21-4EC0419655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690D-1FAD-41A0-8C87-7C2CADC8FC6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2010-0B45-44C6-9F21-4EC041965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690D-1FAD-41A0-8C87-7C2CADC8FC6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2010-0B45-44C6-9F21-4EC041965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690D-1FAD-41A0-8C87-7C2CADC8FC6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2010-0B45-44C6-9F21-4EC041965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690D-1FAD-41A0-8C87-7C2CADC8FC6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2010-0B45-44C6-9F21-4EC04196554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690D-1FAD-41A0-8C87-7C2CADC8FC6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2010-0B45-44C6-9F21-4EC041965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14E690D-1FAD-41A0-8C87-7C2CADC8FC6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31F2010-0B45-44C6-9F21-4EC0419655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SPH 3U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75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 5:  A golf ball is hit with an initial velocity of 17 m/s, at an angle of 40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b</a:t>
            </a:r>
            <a:r>
              <a:rPr lang="en-US" dirty="0" smtClean="0"/>
              <a:t>)  Calculate the velocity of the golf ball as it hits </a:t>
            </a:r>
            <a:r>
              <a:rPr lang="en-US" smtClean="0"/>
              <a:t>the green.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98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# 2:  </a:t>
            </a:r>
            <a:br>
              <a:rPr lang="en-US" dirty="0" smtClean="0"/>
            </a:br>
            <a:r>
              <a:rPr lang="en-US" dirty="0" smtClean="0"/>
              <a:t>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Fundamental Forces</a:t>
            </a:r>
          </a:p>
          <a:p>
            <a:r>
              <a:rPr lang="en-US" dirty="0" smtClean="0"/>
              <a:t>Types of Forces</a:t>
            </a:r>
          </a:p>
          <a:p>
            <a:r>
              <a:rPr lang="en-US" dirty="0" smtClean="0"/>
              <a:t>Free Body Diagrams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endParaRPr lang="en-US" baseline="-25000" dirty="0" smtClean="0"/>
          </a:p>
          <a:p>
            <a:r>
              <a:rPr lang="en-US" dirty="0" smtClean="0"/>
              <a:t>Newton’s Laws,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net</a:t>
            </a:r>
            <a:r>
              <a:rPr lang="en-US" dirty="0" smtClean="0"/>
              <a:t> = ma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f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168840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 1:  A four-wheeler is stuck in a swamp and someone is trying to winch it out.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a)  Draw a free body diagram.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78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1:  A four-wheeler is stuck in a swamp and someone is trying to winch it out.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b)  If the four wheeler has a mass of 295 kg, determine the force of gravity.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78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1:  A four-wheeler is stuck in a swamp and someone is trying to winch it out.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c</a:t>
            </a:r>
            <a:r>
              <a:rPr lang="en-US" dirty="0" smtClean="0"/>
              <a:t>)  If the coefficient of friction between the four wheeler and the mud is 0.05, determine the force of friction.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21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1:  A four-wheeler is stuck in a swamp and someone is trying to winch it out.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d)  If the applied force is 5000 N, determine the acceleration of the </a:t>
            </a:r>
            <a:r>
              <a:rPr lang="en-US" smtClean="0"/>
              <a:t>four wheeler.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32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CA" sz="2400" dirty="0">
                <a:solidFill>
                  <a:srgbClr val="94C600"/>
                </a:solidFill>
              </a:rPr>
              <a:t>Example 2:  Draw a FBD for a person in an elevator a) going up; and b) going down.  Determine which is greater in each situation:  </a:t>
            </a:r>
            <a:r>
              <a:rPr lang="en-CA" sz="2400" dirty="0" err="1">
                <a:solidFill>
                  <a:srgbClr val="94C600"/>
                </a:solidFill>
              </a:rPr>
              <a:t>F</a:t>
            </a:r>
            <a:r>
              <a:rPr lang="en-CA" sz="2400" baseline="-25000" dirty="0" err="1">
                <a:solidFill>
                  <a:srgbClr val="94C600"/>
                </a:solidFill>
              </a:rPr>
              <a:t>g</a:t>
            </a:r>
            <a:r>
              <a:rPr lang="en-CA" sz="2400" dirty="0">
                <a:solidFill>
                  <a:srgbClr val="94C600"/>
                </a:solidFill>
              </a:rPr>
              <a:t> or </a:t>
            </a:r>
            <a:r>
              <a:rPr lang="en-CA" sz="2400" dirty="0" err="1">
                <a:solidFill>
                  <a:srgbClr val="94C600"/>
                </a:solidFill>
              </a:rPr>
              <a:t>F</a:t>
            </a:r>
            <a:r>
              <a:rPr lang="en-CA" sz="2400" baseline="-25000" dirty="0" err="1">
                <a:solidFill>
                  <a:srgbClr val="94C600"/>
                </a:solidFill>
              </a:rPr>
              <a:t>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# 3:  </a:t>
            </a:r>
            <a:br>
              <a:rPr lang="en-US" dirty="0" smtClean="0"/>
            </a:br>
            <a:r>
              <a:rPr lang="en-US" dirty="0" smtClean="0"/>
              <a:t>ENERGY &amp;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 smtClean="0"/>
              <a:t>Types of Energy</a:t>
            </a:r>
          </a:p>
          <a:p>
            <a:r>
              <a:rPr lang="en-US" dirty="0" smtClean="0"/>
              <a:t>Energy Transformations</a:t>
            </a:r>
            <a:endParaRPr lang="en-US" baseline="-25000" dirty="0"/>
          </a:p>
          <a:p>
            <a:r>
              <a:rPr lang="en-US" dirty="0" smtClean="0"/>
              <a:t>Law of Conservation of Energy</a:t>
            </a:r>
            <a:endParaRPr lang="en-US" dirty="0"/>
          </a:p>
          <a:p>
            <a:r>
              <a:rPr lang="en-US" dirty="0" smtClean="0"/>
              <a:t>Alpha, Beta, Gamma Radiation</a:t>
            </a:r>
          </a:p>
          <a:p>
            <a:r>
              <a:rPr lang="en-US" dirty="0" smtClean="0"/>
              <a:t>Nuclear Reactors, etc.</a:t>
            </a:r>
          </a:p>
          <a:p>
            <a:r>
              <a:rPr lang="en-US" dirty="0" smtClean="0"/>
              <a:t>Work</a:t>
            </a:r>
          </a:p>
          <a:p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r>
              <a:rPr lang="en-US" dirty="0" smtClean="0"/>
              <a:t>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, E</a:t>
            </a:r>
            <a:r>
              <a:rPr lang="en-US" baseline="-25000" dirty="0" smtClean="0"/>
              <a:t>T</a:t>
            </a:r>
          </a:p>
          <a:p>
            <a:r>
              <a:rPr lang="en-US" dirty="0" smtClean="0"/>
              <a:t>Conduction, Convection, Radiation</a:t>
            </a:r>
          </a:p>
          <a:p>
            <a:r>
              <a:rPr lang="en-US" dirty="0" smtClean="0"/>
              <a:t>Thermal Energy</a:t>
            </a:r>
          </a:p>
          <a:p>
            <a:r>
              <a:rPr lang="en-US" dirty="0" smtClean="0"/>
              <a:t>Power</a:t>
            </a:r>
          </a:p>
          <a:p>
            <a:r>
              <a:rPr lang="en-US" dirty="0" smtClean="0"/>
              <a:t>Efficiency</a:t>
            </a:r>
          </a:p>
        </p:txBody>
      </p:sp>
      <p:sp>
        <p:nvSpPr>
          <p:cNvPr id="4" name="SMARTInkShape-1"/>
          <p:cNvSpPr/>
          <p:nvPr>
            <p:custDataLst>
              <p:tags r:id="rId1"/>
            </p:custDataLst>
          </p:nvPr>
        </p:nvSpPr>
        <p:spPr>
          <a:xfrm>
            <a:off x="4478929" y="5590104"/>
            <a:ext cx="1780783" cy="35478"/>
          </a:xfrm>
          <a:custGeom>
            <a:avLst/>
            <a:gdLst/>
            <a:ahLst/>
            <a:cxnLst/>
            <a:rect l="0" t="0" r="0" b="0"/>
            <a:pathLst>
              <a:path w="1780783" h="35478">
                <a:moveTo>
                  <a:pt x="1780782" y="8810"/>
                </a:moveTo>
                <a:lnTo>
                  <a:pt x="1780782" y="8810"/>
                </a:lnTo>
                <a:lnTo>
                  <a:pt x="1739000" y="8810"/>
                </a:lnTo>
                <a:lnTo>
                  <a:pt x="1696524" y="9802"/>
                </a:lnTo>
                <a:lnTo>
                  <a:pt x="1667266" y="13550"/>
                </a:lnTo>
                <a:lnTo>
                  <a:pt x="1635080" y="18523"/>
                </a:lnTo>
                <a:lnTo>
                  <a:pt x="1599940" y="23050"/>
                </a:lnTo>
                <a:lnTo>
                  <a:pt x="1561171" y="25060"/>
                </a:lnTo>
                <a:lnTo>
                  <a:pt x="1520789" y="28600"/>
                </a:lnTo>
                <a:lnTo>
                  <a:pt x="1477706" y="32488"/>
                </a:lnTo>
                <a:lnTo>
                  <a:pt x="1453716" y="33525"/>
                </a:lnTo>
                <a:lnTo>
                  <a:pt x="1428793" y="34217"/>
                </a:lnTo>
                <a:lnTo>
                  <a:pt x="1403248" y="34677"/>
                </a:lnTo>
                <a:lnTo>
                  <a:pt x="1377288" y="34984"/>
                </a:lnTo>
                <a:lnTo>
                  <a:pt x="1351051" y="35190"/>
                </a:lnTo>
                <a:lnTo>
                  <a:pt x="1325623" y="35326"/>
                </a:lnTo>
                <a:lnTo>
                  <a:pt x="1300733" y="35417"/>
                </a:lnTo>
                <a:lnTo>
                  <a:pt x="1276203" y="35477"/>
                </a:lnTo>
                <a:lnTo>
                  <a:pt x="1249927" y="34526"/>
                </a:lnTo>
                <a:lnTo>
                  <a:pt x="1222488" y="32899"/>
                </a:lnTo>
                <a:lnTo>
                  <a:pt x="1194274" y="30823"/>
                </a:lnTo>
                <a:lnTo>
                  <a:pt x="1165542" y="28446"/>
                </a:lnTo>
                <a:lnTo>
                  <a:pt x="1136465" y="25869"/>
                </a:lnTo>
                <a:lnTo>
                  <a:pt x="1107159" y="23160"/>
                </a:lnTo>
                <a:lnTo>
                  <a:pt x="1077700" y="21353"/>
                </a:lnTo>
                <a:lnTo>
                  <a:pt x="1048139" y="20148"/>
                </a:lnTo>
                <a:lnTo>
                  <a:pt x="1018510" y="19345"/>
                </a:lnTo>
                <a:lnTo>
                  <a:pt x="988835" y="17818"/>
                </a:lnTo>
                <a:lnTo>
                  <a:pt x="959130" y="15808"/>
                </a:lnTo>
                <a:lnTo>
                  <a:pt x="929404" y="13475"/>
                </a:lnTo>
                <a:lnTo>
                  <a:pt x="898674" y="11920"/>
                </a:lnTo>
                <a:lnTo>
                  <a:pt x="867273" y="10884"/>
                </a:lnTo>
                <a:lnTo>
                  <a:pt x="835424" y="10193"/>
                </a:lnTo>
                <a:lnTo>
                  <a:pt x="802285" y="8740"/>
                </a:lnTo>
                <a:lnTo>
                  <a:pt x="768287" y="6779"/>
                </a:lnTo>
                <a:lnTo>
                  <a:pt x="733715" y="4479"/>
                </a:lnTo>
                <a:lnTo>
                  <a:pt x="699753" y="2946"/>
                </a:lnTo>
                <a:lnTo>
                  <a:pt x="666198" y="1924"/>
                </a:lnTo>
                <a:lnTo>
                  <a:pt x="632913" y="1243"/>
                </a:lnTo>
                <a:lnTo>
                  <a:pt x="598818" y="789"/>
                </a:lnTo>
                <a:lnTo>
                  <a:pt x="564181" y="486"/>
                </a:lnTo>
                <a:lnTo>
                  <a:pt x="529183" y="284"/>
                </a:lnTo>
                <a:lnTo>
                  <a:pt x="494937" y="149"/>
                </a:lnTo>
                <a:lnTo>
                  <a:pt x="461193" y="59"/>
                </a:lnTo>
                <a:lnTo>
                  <a:pt x="427782" y="0"/>
                </a:lnTo>
                <a:lnTo>
                  <a:pt x="395587" y="952"/>
                </a:lnTo>
                <a:lnTo>
                  <a:pt x="364201" y="2579"/>
                </a:lnTo>
                <a:lnTo>
                  <a:pt x="333356" y="4656"/>
                </a:lnTo>
                <a:lnTo>
                  <a:pt x="302870" y="6041"/>
                </a:lnTo>
                <a:lnTo>
                  <a:pt x="272624" y="6964"/>
                </a:lnTo>
                <a:lnTo>
                  <a:pt x="242539" y="7579"/>
                </a:lnTo>
                <a:lnTo>
                  <a:pt x="214544" y="8981"/>
                </a:lnTo>
                <a:lnTo>
                  <a:pt x="187944" y="10909"/>
                </a:lnTo>
                <a:lnTo>
                  <a:pt x="162273" y="13186"/>
                </a:lnTo>
                <a:lnTo>
                  <a:pt x="117874" y="13070"/>
                </a:lnTo>
                <a:lnTo>
                  <a:pt x="80282" y="10704"/>
                </a:lnTo>
                <a:lnTo>
                  <a:pt x="37798" y="10363"/>
                </a:lnTo>
                <a:lnTo>
                  <a:pt x="0" y="16962"/>
                </a:lnTo>
                <a:lnTo>
                  <a:pt x="266" y="17221"/>
                </a:lnTo>
                <a:lnTo>
                  <a:pt x="21634" y="1774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52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1:  </a:t>
            </a:r>
            <a:r>
              <a:rPr lang="en-US" sz="2400" dirty="0" smtClean="0">
                <a:solidFill>
                  <a:srgbClr val="94C600"/>
                </a:solidFill>
              </a:rPr>
              <a:t>Write the energy transformation equation for a nuclear </a:t>
            </a:r>
            <a:r>
              <a:rPr lang="en-US" sz="2400" dirty="0" smtClean="0">
                <a:solidFill>
                  <a:srgbClr val="94C600"/>
                </a:solidFill>
              </a:rPr>
              <a:t>power plant</a:t>
            </a:r>
            <a:r>
              <a:rPr lang="en-US" sz="2400" dirty="0" smtClean="0">
                <a:solidFill>
                  <a:srgbClr val="94C600"/>
                </a:solidFill>
              </a:rPr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3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94C600"/>
                </a:solidFill>
              </a:rPr>
              <a:t>Example 2:  Consider Uranium, with 92 protons and 238 neutrons.  Write the equation for: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a) Alpha Decay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b)  Beta Decay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c) Gamma Decay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1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# 1:  </a:t>
            </a:r>
            <a:br>
              <a:rPr lang="en-US" dirty="0" smtClean="0"/>
            </a:br>
            <a:r>
              <a:rPr lang="en-US" dirty="0" smtClean="0"/>
              <a:t>KINEMATICS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Scalar vs. Vector</a:t>
            </a:r>
          </a:p>
          <a:p>
            <a:r>
              <a:rPr lang="en-US" dirty="0" smtClean="0"/>
              <a:t>Distance, displacement, speed, velocity</a:t>
            </a:r>
          </a:p>
          <a:p>
            <a:r>
              <a:rPr lang="en-US" dirty="0" smtClean="0"/>
              <a:t>Acceleration</a:t>
            </a:r>
          </a:p>
          <a:p>
            <a:r>
              <a:rPr lang="en-US" dirty="0" smtClean="0"/>
              <a:t>5 Kinematics Equations</a:t>
            </a:r>
          </a:p>
          <a:p>
            <a:endParaRPr lang="en-US" dirty="0" smtClean="0"/>
          </a:p>
          <a:p>
            <a:r>
              <a:rPr lang="en-US" dirty="0" smtClean="0"/>
              <a:t>Acceleration due to Gravity</a:t>
            </a:r>
          </a:p>
          <a:p>
            <a:r>
              <a:rPr lang="en-US" dirty="0" smtClean="0"/>
              <a:t>d-t, v-t, a-t graphs</a:t>
            </a:r>
          </a:p>
          <a:p>
            <a:r>
              <a:rPr lang="en-US" dirty="0" smtClean="0"/>
              <a:t>Vector Components</a:t>
            </a:r>
          </a:p>
          <a:p>
            <a:r>
              <a:rPr lang="en-US" dirty="0" smtClean="0"/>
              <a:t>Relative Velocity</a:t>
            </a:r>
          </a:p>
          <a:p>
            <a:r>
              <a:rPr lang="en-US" dirty="0" smtClean="0"/>
              <a:t>Projectile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86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</a:t>
            </a:r>
            <a:r>
              <a:rPr lang="en-US" sz="2400" dirty="0" smtClean="0">
                <a:solidFill>
                  <a:srgbClr val="94C600"/>
                </a:solidFill>
              </a:rPr>
              <a:t>3:  A skier of mass 85 kg, starts at the top of the hill, a height of 150 m, with an initial velocity of 5 m/s.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a)  Determine their total mechanical energy at the top of the hill.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b)  Determine their height when they are travelling 30 m/s.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c)  Determine their speed at the bottom of the hill.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</a:t>
            </a:r>
            <a:r>
              <a:rPr lang="en-US" sz="2400" dirty="0" smtClean="0">
                <a:solidFill>
                  <a:srgbClr val="94C600"/>
                </a:solidFill>
              </a:rPr>
              <a:t>3:  A skier of mass 85 kg, starts at the top of the hill, a height of 150 m, with an initial velocity of 5 m/s.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7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</a:t>
            </a:r>
            <a:r>
              <a:rPr lang="en-US" sz="2400" dirty="0" smtClean="0">
                <a:solidFill>
                  <a:srgbClr val="94C600"/>
                </a:solidFill>
              </a:rPr>
              <a:t>4:  Water has a specific heat capacity of 4180 J/</a:t>
            </a:r>
            <a:r>
              <a:rPr lang="en-US" sz="2400" dirty="0" err="1" smtClean="0">
                <a:solidFill>
                  <a:srgbClr val="94C600"/>
                </a:solidFill>
              </a:rPr>
              <a:t>kg</a:t>
            </a:r>
            <a:r>
              <a:rPr lang="en-US" sz="2400" baseline="30000" dirty="0" err="1" smtClean="0">
                <a:solidFill>
                  <a:srgbClr val="94C600"/>
                </a:solidFill>
              </a:rPr>
              <a:t>o</a:t>
            </a:r>
            <a:r>
              <a:rPr lang="en-US" sz="2400" dirty="0" err="1" smtClean="0">
                <a:solidFill>
                  <a:srgbClr val="94C600"/>
                </a:solidFill>
              </a:rPr>
              <a:t>C</a:t>
            </a:r>
            <a:r>
              <a:rPr lang="en-US" sz="2400" dirty="0" smtClean="0">
                <a:solidFill>
                  <a:srgbClr val="94C600"/>
                </a:solidFill>
              </a:rPr>
              <a:t>.  Determine the heat needed to raise the temperature of 100 kg of water from 10</a:t>
            </a:r>
            <a:r>
              <a:rPr lang="en-US" sz="2400" baseline="30000" dirty="0" smtClean="0">
                <a:solidFill>
                  <a:srgbClr val="94C600"/>
                </a:solidFill>
              </a:rPr>
              <a:t>o</a:t>
            </a:r>
            <a:r>
              <a:rPr lang="en-US" sz="2400" dirty="0" smtClean="0">
                <a:solidFill>
                  <a:srgbClr val="94C600"/>
                </a:solidFill>
              </a:rPr>
              <a:t>C to 21</a:t>
            </a:r>
            <a:r>
              <a:rPr lang="en-US" sz="2400" baseline="30000" dirty="0" smtClean="0">
                <a:solidFill>
                  <a:srgbClr val="94C600"/>
                </a:solidFill>
              </a:rPr>
              <a:t>o</a:t>
            </a:r>
            <a:r>
              <a:rPr lang="en-US" sz="2400" dirty="0" smtClean="0">
                <a:solidFill>
                  <a:srgbClr val="94C600"/>
                </a:solidFill>
              </a:rPr>
              <a:t>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</a:t>
            </a:r>
            <a:r>
              <a:rPr lang="en-US" sz="2400" dirty="0" smtClean="0">
                <a:solidFill>
                  <a:srgbClr val="94C600"/>
                </a:solidFill>
              </a:rPr>
              <a:t>5:  A 65 kg person runs up a 12.5 m set of stairs in 5.7 seconds.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a)  Determine the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6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</a:t>
            </a:r>
            <a:r>
              <a:rPr lang="en-US" sz="2400" dirty="0" smtClean="0">
                <a:solidFill>
                  <a:srgbClr val="94C600"/>
                </a:solidFill>
              </a:rPr>
              <a:t>5:  A 65 kg person runs up a 12.5 m set of stairs in 5.7 seconds.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b)  Determine the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</a:t>
            </a:r>
            <a:r>
              <a:rPr lang="en-US" sz="2400" dirty="0" smtClean="0">
                <a:solidFill>
                  <a:srgbClr val="94C600"/>
                </a:solidFill>
              </a:rPr>
              <a:t>6:  A 1500 W kettle heats water in 2 minutes.  If the kettle is 80% efficient, determine the energy output of the kettle.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# 4:  </a:t>
            </a:r>
            <a:br>
              <a:rPr lang="en-US" dirty="0" smtClean="0"/>
            </a:br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Period, Frequency</a:t>
            </a:r>
          </a:p>
          <a:p>
            <a:r>
              <a:rPr lang="en-US" dirty="0" smtClean="0"/>
              <a:t>Wave Characteristics</a:t>
            </a:r>
          </a:p>
          <a:p>
            <a:r>
              <a:rPr lang="en-US" dirty="0" smtClean="0"/>
              <a:t>Interference</a:t>
            </a:r>
          </a:p>
          <a:p>
            <a:r>
              <a:rPr lang="en-US" dirty="0" smtClean="0"/>
              <a:t>Reflection</a:t>
            </a:r>
          </a:p>
          <a:p>
            <a:r>
              <a:rPr lang="en-US" dirty="0" smtClean="0"/>
              <a:t>Universal Wave Equation</a:t>
            </a:r>
          </a:p>
          <a:p>
            <a:r>
              <a:rPr lang="en-US" dirty="0" smtClean="0"/>
              <a:t>Speed of Sound</a:t>
            </a:r>
          </a:p>
          <a:p>
            <a:r>
              <a:rPr lang="en-US" dirty="0" smtClean="0"/>
              <a:t>Doppler Effect</a:t>
            </a:r>
          </a:p>
          <a:p>
            <a:r>
              <a:rPr lang="en-US" dirty="0" smtClean="0"/>
              <a:t>Resonance, Damping</a:t>
            </a:r>
          </a:p>
          <a:p>
            <a:r>
              <a:rPr lang="en-US" dirty="0" smtClean="0"/>
              <a:t>The Human Ear</a:t>
            </a:r>
          </a:p>
          <a:p>
            <a:r>
              <a:rPr lang="en-US" dirty="0" smtClean="0"/>
              <a:t>Harmonics and Overtones</a:t>
            </a:r>
          </a:p>
          <a:p>
            <a:r>
              <a:rPr lang="en-US" dirty="0" smtClean="0"/>
              <a:t>Wind and String Instruments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8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</a:t>
            </a:r>
            <a:r>
              <a:rPr lang="en-US" sz="2400" dirty="0" smtClean="0">
                <a:solidFill>
                  <a:srgbClr val="94C600"/>
                </a:solidFill>
              </a:rPr>
              <a:t>1:  A pendulum completes 19 cycles in 67 seconds.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a)  Find the frequency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b)  Find the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0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</a:t>
            </a:r>
            <a:r>
              <a:rPr lang="en-US" sz="2400" dirty="0" smtClean="0">
                <a:solidFill>
                  <a:srgbClr val="94C600"/>
                </a:solidFill>
              </a:rPr>
              <a:t>2:  Draw a transverse wave and label the crest, trough, amplitude, wavelength.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01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</a:t>
            </a:r>
            <a:r>
              <a:rPr lang="en-US" sz="2400" dirty="0" smtClean="0">
                <a:solidFill>
                  <a:srgbClr val="94C600"/>
                </a:solidFill>
              </a:rPr>
              <a:t>3:  A sound wave travels at a speed of 330 m/s and has a frequency of 92 Hz.  Determine the wavelength.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0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 1:  Jack runs 0.75 km [S] and 576 m [E] in 5.5 minutes.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a) Draw a diagram of his motion.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662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</a:t>
            </a:r>
            <a:r>
              <a:rPr lang="en-US" sz="2400" dirty="0" smtClean="0">
                <a:solidFill>
                  <a:srgbClr val="94C600"/>
                </a:solidFill>
              </a:rPr>
              <a:t>4:  Describe free and fixed end reflection.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</a:t>
            </a:r>
            <a:r>
              <a:rPr lang="en-US" sz="2400" dirty="0" smtClean="0">
                <a:solidFill>
                  <a:srgbClr val="94C600"/>
                </a:solidFill>
              </a:rPr>
              <a:t>5:  If the speed of sound is 330 m/s, determine the temperature.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2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82880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</a:t>
            </a:r>
            <a:r>
              <a:rPr lang="en-US" sz="2400" dirty="0" smtClean="0">
                <a:solidFill>
                  <a:srgbClr val="94C600"/>
                </a:solidFill>
              </a:rPr>
              <a:t>6:  An ambulance, with a siren having a frequency of 1000 Hz, travelling at 28 m/s, on a </a:t>
            </a:r>
            <a:r>
              <a:rPr lang="en-US" sz="2400" dirty="0" smtClean="0">
                <a:solidFill>
                  <a:srgbClr val="94C600"/>
                </a:solidFill>
              </a:rPr>
              <a:t>     -</a:t>
            </a:r>
            <a:r>
              <a:rPr lang="en-US" sz="2400" dirty="0" smtClean="0">
                <a:solidFill>
                  <a:srgbClr val="94C600"/>
                </a:solidFill>
              </a:rPr>
              <a:t>5.0</a:t>
            </a:r>
            <a:r>
              <a:rPr lang="en-US" sz="2400" baseline="30000" dirty="0" smtClean="0">
                <a:solidFill>
                  <a:srgbClr val="94C600"/>
                </a:solidFill>
              </a:rPr>
              <a:t>o</a:t>
            </a:r>
            <a:r>
              <a:rPr lang="en-US" sz="2400" dirty="0" smtClean="0">
                <a:solidFill>
                  <a:srgbClr val="94C600"/>
                </a:solidFill>
              </a:rPr>
              <a:t>C day, approaches an observer.  Determine the frequency of the siren heard by the observer.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101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82880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</a:t>
            </a:r>
            <a:r>
              <a:rPr lang="en-US" sz="2400" dirty="0" smtClean="0">
                <a:solidFill>
                  <a:srgbClr val="94C600"/>
                </a:solidFill>
              </a:rPr>
              <a:t>7:  A guitar player presses down on a fret, </a:t>
            </a:r>
            <a:r>
              <a:rPr lang="en-US" sz="2400" dirty="0" smtClean="0">
                <a:solidFill>
                  <a:srgbClr val="94C600"/>
                </a:solidFill>
              </a:rPr>
              <a:t>playing </a:t>
            </a:r>
            <a:r>
              <a:rPr lang="en-US" sz="2400" dirty="0" smtClean="0">
                <a:solidFill>
                  <a:srgbClr val="94C600"/>
                </a:solidFill>
              </a:rPr>
              <a:t>a note with a frequency of 352 Hz</a:t>
            </a:r>
            <a:r>
              <a:rPr lang="en-US" sz="2400" dirty="0" smtClean="0">
                <a:solidFill>
                  <a:srgbClr val="94C600"/>
                </a:solidFill>
              </a:rPr>
              <a:t>.  If a tuning fork is struck at the same time, and 6 beats are heard in 2 seconds, determine the possible frequencies of the tuning fork.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89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82880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</a:t>
            </a:r>
            <a:r>
              <a:rPr lang="en-US" sz="2400" dirty="0" smtClean="0">
                <a:solidFill>
                  <a:srgbClr val="94C600"/>
                </a:solidFill>
              </a:rPr>
              <a:t>8:  A piano string (2 fixed ends)carries a wave with a speed of 734 m/s and plays a note with a frequency of 555 Hz.  Determine the length of string necessary, if this is the second harmonic.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714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8288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94C600"/>
                </a:solidFill>
              </a:rPr>
              <a:t>Example </a:t>
            </a:r>
            <a:r>
              <a:rPr lang="en-US" sz="2400" dirty="0" smtClean="0">
                <a:solidFill>
                  <a:srgbClr val="94C600"/>
                </a:solidFill>
              </a:rPr>
              <a:t>9:  An air column, with one free end and one fixed end, is 1.000 km long.  Determine the frequency of the 5</a:t>
            </a:r>
            <a:r>
              <a:rPr lang="en-US" sz="2400" baseline="30000" dirty="0" smtClean="0">
                <a:solidFill>
                  <a:srgbClr val="94C600"/>
                </a:solidFill>
              </a:rPr>
              <a:t>th</a:t>
            </a:r>
            <a:r>
              <a:rPr lang="en-US" sz="2400" dirty="0" smtClean="0">
                <a:solidFill>
                  <a:srgbClr val="94C600"/>
                </a:solidFill>
              </a:rPr>
              <a:t> harmonic, if the air temperature is 32</a:t>
            </a:r>
            <a:r>
              <a:rPr lang="en-US" sz="2400" baseline="30000" dirty="0" smtClean="0">
                <a:solidFill>
                  <a:srgbClr val="94C600"/>
                </a:solidFill>
              </a:rPr>
              <a:t>o</a:t>
            </a:r>
            <a:r>
              <a:rPr lang="en-US" sz="2400" dirty="0" smtClean="0">
                <a:solidFill>
                  <a:srgbClr val="94C600"/>
                </a:solidFill>
              </a:rPr>
              <a:t>C.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501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 1:  Jack runs 0.75 km [S] and 576 m [E] in 5.5 minutes.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b</a:t>
            </a:r>
            <a:r>
              <a:rPr lang="en-US" dirty="0" smtClean="0"/>
              <a:t>) Determine his speed.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9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 1:  Jack runs 0.75 km [S] and 576 m [E] in 5.5 minutes.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c) Determine his velocity.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0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Example 2:  Determine the acceleration of a vehicle that starts from rest and reaches a velocity of 25 m/s and has a displacement of 100 m.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23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Example 3:  Determine the time it takes a ball, with an initial velocity of 9 m/s, to fall a distance of 35 m.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8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 4:  A car travels [N 62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E] at a speed of 95 km/h.  Determine the components.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21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 5:  A golf ball is hit with an initial velocity of 17 m/s, at an angle of 40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a)  Find the range of the golf ball.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2927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155</TotalTime>
  <Words>1054</Words>
  <Application>Microsoft Office PowerPoint</Application>
  <PresentationFormat>On-screen Show (4:3)</PresentationFormat>
  <Paragraphs>101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Calibri</vt:lpstr>
      <vt:lpstr>Century Gothic</vt:lpstr>
      <vt:lpstr>Wingdings 2</vt:lpstr>
      <vt:lpstr>Austin</vt:lpstr>
      <vt:lpstr>SPH 3U REVIEW</vt:lpstr>
      <vt:lpstr>UNIT # 1:   KINEMATICS</vt:lpstr>
      <vt:lpstr>Example 1:  Jack runs 0.75 km [S] and 576 m [E] in 5.5 minutes.</vt:lpstr>
      <vt:lpstr>Example 1:  Jack runs 0.75 km [S] and 576 m [E] in 5.5 minutes.</vt:lpstr>
      <vt:lpstr>Example 1:  Jack runs 0.75 km [S] and 576 m [E] in 5.5 minutes.</vt:lpstr>
      <vt:lpstr>Example 2:  Determine the acceleration of a vehicle that starts from rest and reaches a velocity of 25 m/s and has a displacement of 100 m.</vt:lpstr>
      <vt:lpstr>Example 3:  Determine the time it takes a ball, with an initial velocity of 9 m/s, to fall a distance of 35 m.</vt:lpstr>
      <vt:lpstr>Example 4:  A car travels [N 62o E] at a speed of 95 km/h.  Determine the components.</vt:lpstr>
      <vt:lpstr>Example 5:  A golf ball is hit with an initial velocity of 17 m/s, at an angle of 40o.</vt:lpstr>
      <vt:lpstr>Example 5:  A golf ball is hit with an initial velocity of 17 m/s, at an angle of 40o.</vt:lpstr>
      <vt:lpstr>UNIT # 2:   DYNAMICS</vt:lpstr>
      <vt:lpstr>Example 1:  A four-wheeler is stuck in a swamp and someone is trying to winch it out.</vt:lpstr>
      <vt:lpstr>Example 1:  A four-wheeler is stuck in a swamp and someone is trying to winch it out.</vt:lpstr>
      <vt:lpstr>Example 1:  A four-wheeler is stuck in a swamp and someone is trying to winch it out.</vt:lpstr>
      <vt:lpstr>Example 1:  A four-wheeler is stuck in a swamp and someone is trying to winch it out.</vt:lpstr>
      <vt:lpstr>Example 2:  Draw a FBD for a person in an elevator a) going up; and b) going down.  Determine which is greater in each situation:  Fg or Fn</vt:lpstr>
      <vt:lpstr>UNIT # 3:   ENERGY &amp; SOCIETY</vt:lpstr>
      <vt:lpstr>Example 1:  Write the energy transformation equation for a nuclear power plant.</vt:lpstr>
      <vt:lpstr>Example 2:  Consider Uranium, with 92 protons and 238 neutrons.  Write the equation for:</vt:lpstr>
      <vt:lpstr>Example 3:  A skier of mass 85 kg, starts at the top of the hill, a height of 150 m, with an initial velocity of 5 m/s.  </vt:lpstr>
      <vt:lpstr>Example 3:  A skier of mass 85 kg, starts at the top of the hill, a height of 150 m, with an initial velocity of 5 m/s.  </vt:lpstr>
      <vt:lpstr>Example 4:  Water has a specific heat capacity of 4180 J/kgoC.  Determine the heat needed to raise the temperature of 100 kg of water from 10oC to 21oC</vt:lpstr>
      <vt:lpstr>Example 5:  A 65 kg person runs up a 12.5 m set of stairs in 5.7 seconds.</vt:lpstr>
      <vt:lpstr>Example 5:  A 65 kg person runs up a 12.5 m set of stairs in 5.7 seconds.</vt:lpstr>
      <vt:lpstr>Example 6:  A 1500 W kettle heats water in 2 minutes.  If the kettle is 80% efficient, determine the energy output of the kettle.</vt:lpstr>
      <vt:lpstr>UNIT # 4:   WAVES</vt:lpstr>
      <vt:lpstr>Example 1:  A pendulum completes 19 cycles in 67 seconds.</vt:lpstr>
      <vt:lpstr>Example 2:  Draw a transverse wave and label the crest, trough, amplitude, wavelength.</vt:lpstr>
      <vt:lpstr>Example 3:  A sound wave travels at a speed of 330 m/s and has a frequency of 92 Hz.  Determine the wavelength.</vt:lpstr>
      <vt:lpstr>Example 4:  Describe free and fixed end reflection.</vt:lpstr>
      <vt:lpstr>Example 5:  If the speed of sound is 330 m/s, determine the temperature.</vt:lpstr>
      <vt:lpstr>Example 6:  An ambulance, with a siren having a frequency of 1000 Hz, travelling at 28 m/s, on a      -5.0oC day, approaches an observer.  Determine the frequency of the siren heard by the observer.</vt:lpstr>
      <vt:lpstr>Example 7:  A guitar player presses down on a fret, playing a note with a frequency of 352 Hz.  If a tuning fork is struck at the same time, and 6 beats are heard in 2 seconds, determine the possible frequencies of the tuning fork.</vt:lpstr>
      <vt:lpstr>Example 8:  A piano string (2 fixed ends)carries a wave with a speed of 734 m/s and plays a note with a frequency of 555 Hz.  Determine the length of string necessary, if this is the second harmonic.</vt:lpstr>
      <vt:lpstr>Example 9:  An air column, with one free end and one fixed end, is 1.000 km long.  Determine the frequency of the 5th harmonic, if the air temperature is 32oC. 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 3U REVIEW</dc:title>
  <dc:creator>Carew, Colleen</dc:creator>
  <cp:lastModifiedBy>Carew, Colleen</cp:lastModifiedBy>
  <cp:revision>19</cp:revision>
  <cp:lastPrinted>2019-01-15T18:49:53Z</cp:lastPrinted>
  <dcterms:created xsi:type="dcterms:W3CDTF">2013-01-18T01:38:07Z</dcterms:created>
  <dcterms:modified xsi:type="dcterms:W3CDTF">2019-01-15T18:50:07Z</dcterms:modified>
</cp:coreProperties>
</file>