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71" r:id="rId5"/>
    <p:sldId id="268" r:id="rId6"/>
    <p:sldId id="272" r:id="rId7"/>
    <p:sldId id="269" r:id="rId8"/>
    <p:sldId id="273" r:id="rId9"/>
    <p:sldId id="274" r:id="rId10"/>
    <p:sldId id="270" r:id="rId11"/>
    <p:sldId id="275" r:id="rId12"/>
    <p:sldId id="276" r:id="rId13"/>
    <p:sldId id="257" r:id="rId14"/>
    <p:sldId id="258" r:id="rId15"/>
    <p:sldId id="264" r:id="rId16"/>
    <p:sldId id="260" r:id="rId17"/>
    <p:sldId id="265" r:id="rId18"/>
    <p:sldId id="262" r:id="rId19"/>
    <p:sldId id="277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777B2F-A4EA-4AEA-A13B-D024AA45849B}" type="datetimeFigureOut">
              <a:rPr lang="en-US" smtClean="0"/>
              <a:t>3/21/2017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1F175C-F630-4744-BBEC-805FB5110C42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GRADING MAPLE SYRUP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Refractometer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rely on the way light travels through liquids – it is different in syrup than in sap</a:t>
            </a:r>
          </a:p>
          <a:p>
            <a:endParaRPr lang="en-US" dirty="0"/>
          </a:p>
          <a:p>
            <a:r>
              <a:rPr lang="en-US" dirty="0" smtClean="0"/>
              <a:t>A small sample is used, and the device measures the path of light as it travels through the liquid</a:t>
            </a:r>
          </a:p>
        </p:txBody>
      </p:sp>
    </p:spTree>
    <p:extLst>
      <p:ext uri="{BB962C8B-B14F-4D97-AF65-F5344CB8AC3E}">
        <p14:creationId xmlns:p14="http://schemas.microsoft.com/office/powerpoint/2010/main" val="176076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Refractometer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" y="2420888"/>
            <a:ext cx="3405218" cy="31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5471889" cy="363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9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Refractometer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8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Maple Syrup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maple syrup that is sold in Canada must be graded</a:t>
            </a:r>
          </a:p>
          <a:p>
            <a:r>
              <a:rPr lang="en-CA" dirty="0" smtClean="0"/>
              <a:t>This tells the buyer three things:</a:t>
            </a:r>
          </a:p>
          <a:p>
            <a:pPr lvl="1"/>
            <a:r>
              <a:rPr lang="en-CA" dirty="0" smtClean="0"/>
              <a:t>The quality</a:t>
            </a:r>
          </a:p>
          <a:p>
            <a:pPr lvl="1"/>
            <a:r>
              <a:rPr lang="en-CA" dirty="0" smtClean="0"/>
              <a:t>The flavour</a:t>
            </a:r>
          </a:p>
          <a:p>
            <a:pPr lvl="1"/>
            <a:r>
              <a:rPr lang="en-CA" dirty="0" smtClean="0"/>
              <a:t>How it should be used</a:t>
            </a:r>
          </a:p>
          <a:p>
            <a:r>
              <a:rPr lang="en-CA" dirty="0" smtClean="0"/>
              <a:t>Remember, these are just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Maple Syrup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Grading can depend on environmental factors (like disease), but is mainly determined by when the tree is tapped the length of time the syrup is boiled</a:t>
            </a:r>
          </a:p>
          <a:p>
            <a:endParaRPr lang="en-CA" dirty="0" smtClean="0"/>
          </a:p>
          <a:p>
            <a:r>
              <a:rPr lang="en-CA" dirty="0" smtClean="0"/>
              <a:t>All maple syrup that is sold must have a label, and this information must be included on the label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Ontario Grade A – Golden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a delicate taste</a:t>
            </a:r>
          </a:p>
          <a:p>
            <a:r>
              <a:rPr lang="en-CA" dirty="0" smtClean="0"/>
              <a:t>Must not ferment</a:t>
            </a:r>
          </a:p>
          <a:p>
            <a:r>
              <a:rPr lang="en-CA" dirty="0" smtClean="0"/>
              <a:t>Must be clear</a:t>
            </a:r>
          </a:p>
          <a:p>
            <a:r>
              <a:rPr lang="en-CA" dirty="0" smtClean="0"/>
              <a:t>Must have a maple flavour and be free of any unpleasant odours or flavours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Ontario Grade A – Golden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Golden syrup is from the earliest sap runs</a:t>
            </a:r>
          </a:p>
          <a:p>
            <a:endParaRPr lang="en-CA" dirty="0"/>
          </a:p>
          <a:p>
            <a:r>
              <a:rPr lang="en-CA" dirty="0" smtClean="0"/>
              <a:t>It is the first syrup to be bottled and sold</a:t>
            </a:r>
          </a:p>
          <a:p>
            <a:endParaRPr lang="en-CA" dirty="0" smtClean="0"/>
          </a:p>
          <a:p>
            <a:r>
              <a:rPr lang="en-CA" dirty="0" smtClean="0"/>
              <a:t>It is also known as fancy and is the most expensive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Ontario Grade A – Amber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a rich taste</a:t>
            </a:r>
            <a:endParaRPr lang="en-CA" dirty="0"/>
          </a:p>
          <a:p>
            <a:r>
              <a:rPr lang="en-CA" dirty="0" smtClean="0"/>
              <a:t>Must not ferment</a:t>
            </a:r>
          </a:p>
          <a:p>
            <a:r>
              <a:rPr lang="en-CA" dirty="0" smtClean="0"/>
              <a:t>Must be clear</a:t>
            </a:r>
          </a:p>
          <a:p>
            <a:r>
              <a:rPr lang="en-CA" dirty="0" smtClean="0"/>
              <a:t>Must have a maple flavour and be free of any unpleasant odours of flavours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Ontario Grade A – Dark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a robust taste</a:t>
            </a:r>
          </a:p>
          <a:p>
            <a:r>
              <a:rPr lang="en-CA" dirty="0" smtClean="0"/>
              <a:t>Must not ferment</a:t>
            </a:r>
          </a:p>
          <a:p>
            <a:r>
              <a:rPr lang="en-CA" dirty="0" smtClean="0"/>
              <a:t>Must be clear</a:t>
            </a:r>
          </a:p>
          <a:p>
            <a:r>
              <a:rPr lang="en-CA" dirty="0" smtClean="0"/>
              <a:t>Must be free of any unpleasant odours or flavours but must contain traces of caramel, plant bud or sap flavours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Ontario Grade A – Very Dark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a strong taste</a:t>
            </a:r>
          </a:p>
          <a:p>
            <a:r>
              <a:rPr lang="en-CA" dirty="0" smtClean="0"/>
              <a:t>Must not ferment</a:t>
            </a:r>
          </a:p>
          <a:p>
            <a:r>
              <a:rPr lang="en-CA" dirty="0" smtClean="0"/>
              <a:t>Must be clear</a:t>
            </a:r>
          </a:p>
          <a:p>
            <a:r>
              <a:rPr lang="en-CA" dirty="0" smtClean="0"/>
              <a:t>Must be free of any unpleasant odours or flavours but must contain traces of caramel, plant bud or sap flavours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916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it’s syrup?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are 4 main methods to determine when sap is syrup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88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Recommended 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Golden – pancakes, waffles</a:t>
            </a:r>
          </a:p>
          <a:p>
            <a:endParaRPr lang="en-CA" dirty="0" smtClean="0"/>
          </a:p>
          <a:p>
            <a:r>
              <a:rPr lang="en-CA" dirty="0" smtClean="0"/>
              <a:t>Amber – dessert topping, French toast</a:t>
            </a:r>
          </a:p>
          <a:p>
            <a:endParaRPr lang="en-CA" dirty="0" smtClean="0"/>
          </a:p>
          <a:p>
            <a:r>
              <a:rPr lang="en-CA" dirty="0" smtClean="0"/>
              <a:t>Dark– glazing, sweetening</a:t>
            </a:r>
          </a:p>
          <a:p>
            <a:endParaRPr lang="en-CA" dirty="0" smtClean="0"/>
          </a:p>
          <a:p>
            <a:r>
              <a:rPr lang="en-CA" dirty="0" smtClean="0"/>
              <a:t>Very Dark – Baking, flavouring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Sheeting or Aproning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large metal spoon, or small metal ladle</a:t>
            </a:r>
          </a:p>
          <a:p>
            <a:endParaRPr lang="en-US" dirty="0"/>
          </a:p>
          <a:p>
            <a:r>
              <a:rPr lang="en-US" dirty="0" smtClean="0"/>
              <a:t>Take a sample of the syrup that is boiling and tip it sideways</a:t>
            </a:r>
          </a:p>
          <a:p>
            <a:endParaRPr lang="en-US" dirty="0"/>
          </a:p>
          <a:p>
            <a:r>
              <a:rPr lang="en-US" dirty="0" smtClean="0"/>
              <a:t>Watch the syrup come off the spoon – if it drips, it isn’t done; if it comes off in a sheet, it is done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674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Sheeting or Aproning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766705" cy="389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Temperature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that syrup boils at 7.3</a:t>
            </a:r>
            <a:r>
              <a:rPr lang="en-US" baseline="30000" dirty="0" smtClean="0"/>
              <a:t>o</a:t>
            </a:r>
            <a:r>
              <a:rPr lang="en-US" dirty="0" smtClean="0"/>
              <a:t>F above the boiling point of water</a:t>
            </a:r>
          </a:p>
          <a:p>
            <a:endParaRPr lang="en-US" dirty="0"/>
          </a:p>
          <a:p>
            <a:r>
              <a:rPr lang="en-US" dirty="0" smtClean="0"/>
              <a:t>Boil water every time you are running the evaporator, and record the temperature</a:t>
            </a:r>
          </a:p>
          <a:p>
            <a:endParaRPr lang="en-US" dirty="0"/>
          </a:p>
          <a:p>
            <a:r>
              <a:rPr lang="en-US" dirty="0" smtClean="0"/>
              <a:t>Monitor the temperature of the boiling sap, and remove it when it reaches 7.3</a:t>
            </a:r>
            <a:r>
              <a:rPr lang="en-US" baseline="30000" dirty="0" smtClean="0"/>
              <a:t>o</a:t>
            </a:r>
            <a:r>
              <a:rPr lang="en-US" dirty="0" smtClean="0"/>
              <a:t>F above the boiling point of water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37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Temperature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19070" cy="430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7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Hydrometer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Hydrometers use density – syrup is more dense than sap</a:t>
            </a:r>
          </a:p>
          <a:p>
            <a:endParaRPr lang="en-US" dirty="0"/>
          </a:p>
          <a:p>
            <a:r>
              <a:rPr lang="en-US" dirty="0" smtClean="0"/>
              <a:t>A hydrometer floats in the syrup sample, either when boiling or at room temperature</a:t>
            </a:r>
          </a:p>
          <a:p>
            <a:endParaRPr lang="en-US" dirty="0"/>
          </a:p>
          <a:p>
            <a:r>
              <a:rPr lang="en-US" dirty="0" smtClean="0"/>
              <a:t>When it floats at the appropriate depth, the syrup is done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6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Hydrometer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12317"/>
            <a:ext cx="4778896" cy="317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9112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0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Hydrometer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264696" cy="507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4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</TotalTime>
  <Words>505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GRADING MAPLE SYRUP</vt:lpstr>
      <vt:lpstr>How do we know it’s syrup?</vt:lpstr>
      <vt:lpstr>1.  Sheeting or Aproning</vt:lpstr>
      <vt:lpstr>1.  Sheeting or Aproning</vt:lpstr>
      <vt:lpstr>2.  Temperature</vt:lpstr>
      <vt:lpstr>2.  Temperature</vt:lpstr>
      <vt:lpstr>3.  Hydrometer</vt:lpstr>
      <vt:lpstr>3.  Hydrometer</vt:lpstr>
      <vt:lpstr>3.  Hydrometer</vt:lpstr>
      <vt:lpstr>4.  Refractometer</vt:lpstr>
      <vt:lpstr>4.  Refractometer</vt:lpstr>
      <vt:lpstr>4.  Refractometer</vt:lpstr>
      <vt:lpstr>Grading Maple Syrup</vt:lpstr>
      <vt:lpstr>Grading Maple Syrup</vt:lpstr>
      <vt:lpstr>Ontario Grade A – Golden </vt:lpstr>
      <vt:lpstr>Ontario Grade A – Golden</vt:lpstr>
      <vt:lpstr>Ontario Grade A – Amber  </vt:lpstr>
      <vt:lpstr>Ontario Grade A – Dark </vt:lpstr>
      <vt:lpstr>Ontario Grade A – Very Dark </vt:lpstr>
      <vt:lpstr>Recommended Uses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GRADING MAPLE SYRUP</dc:title>
  <dc:creator>Default User</dc:creator>
  <cp:lastModifiedBy>Carew, Colleen</cp:lastModifiedBy>
  <cp:revision>12</cp:revision>
  <dcterms:created xsi:type="dcterms:W3CDTF">2010-04-29T15:01:19Z</dcterms:created>
  <dcterms:modified xsi:type="dcterms:W3CDTF">2017-03-21T19:04:40Z</dcterms:modified>
</cp:coreProperties>
</file>