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72" r:id="rId9"/>
    <p:sldId id="260" r:id="rId10"/>
    <p:sldId id="264" r:id="rId11"/>
    <p:sldId id="265" r:id="rId12"/>
    <p:sldId id="266"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660"/>
  </p:normalViewPr>
  <p:slideViewPr>
    <p:cSldViewPr>
      <p:cViewPr varScale="1">
        <p:scale>
          <a:sx n="69" d="100"/>
          <a:sy n="69" d="100"/>
        </p:scale>
        <p:origin x="-16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522F80-A0AF-422D-9966-C21D10D0AED1}"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22F80-A0AF-422D-9966-C21D10D0AED1}"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22F80-A0AF-422D-9966-C21D10D0AED1}"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22F80-A0AF-422D-9966-C21D10D0AED1}"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522F80-A0AF-422D-9966-C21D10D0AED1}" type="datetimeFigureOut">
              <a:rPr lang="en-CA" smtClean="0"/>
              <a:t>06/02/2017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522F80-A0AF-422D-9966-C21D10D0AED1}" type="datetimeFigureOut">
              <a:rPr lang="en-CA" smtClean="0"/>
              <a:t>06/02/2017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522F80-A0AF-422D-9966-C21D10D0AED1}" type="datetimeFigureOut">
              <a:rPr lang="en-CA" smtClean="0"/>
              <a:t>06/02/2017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522F80-A0AF-422D-9966-C21D10D0AED1}" type="datetimeFigureOut">
              <a:rPr lang="en-CA" smtClean="0"/>
              <a:t>06/02/2017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22F80-A0AF-422D-9966-C21D10D0AED1}" type="datetimeFigureOut">
              <a:rPr lang="en-CA" smtClean="0"/>
              <a:t>06/02/2017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5920F16-0003-435F-A2D2-E99F31BCC10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22F80-A0AF-422D-9966-C21D10D0AED1}" type="datetimeFigureOut">
              <a:rPr lang="en-CA" smtClean="0"/>
              <a:t>06/02/2017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5920F16-0003-435F-A2D2-E99F31BCC106}"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5522F80-A0AF-422D-9966-C21D10D0AED1}" type="datetimeFigureOut">
              <a:rPr lang="en-CA" smtClean="0"/>
              <a:t>06/02/2017</a:t>
            </a:fld>
            <a:endParaRPr lang="en-CA"/>
          </a:p>
        </p:txBody>
      </p:sp>
      <p:sp>
        <p:nvSpPr>
          <p:cNvPr id="9" name="Slide Number Placeholder 8"/>
          <p:cNvSpPr>
            <a:spLocks noGrp="1"/>
          </p:cNvSpPr>
          <p:nvPr>
            <p:ph type="sldNum" sz="quarter" idx="11"/>
          </p:nvPr>
        </p:nvSpPr>
        <p:spPr/>
        <p:txBody>
          <a:bodyPr/>
          <a:lstStyle/>
          <a:p>
            <a:fld id="{05920F16-0003-435F-A2D2-E99F31BCC106}"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5920F16-0003-435F-A2D2-E99F31BCC106}"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5522F80-A0AF-422D-9966-C21D10D0AED1}" type="datetimeFigureOut">
              <a:rPr lang="en-CA" smtClean="0"/>
              <a:t>06/02/2017</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ger\AppData\Local\Microsoft\Windows\Temporary Internet Files\Content.IE5\4B31IN0O\MP900385771[1].jpg"/>
          <p:cNvPicPr>
            <a:picLocks noChangeAspect="1" noChangeArrowheads="1"/>
          </p:cNvPicPr>
          <p:nvPr/>
        </p:nvPicPr>
        <p:blipFill rotWithShape="1">
          <a:blip r:embed="rId2">
            <a:extLst>
              <a:ext uri="{28A0092B-C50C-407E-A947-70E740481C1C}">
                <a14:useLocalDpi xmlns:a14="http://schemas.microsoft.com/office/drawing/2010/main" val="0"/>
              </a:ext>
            </a:extLst>
          </a:blip>
          <a:srcRect r="476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3867" y="448375"/>
            <a:ext cx="8108573" cy="1446550"/>
          </a:xfrm>
          <a:prstGeom prst="rect">
            <a:avLst/>
          </a:prstGeom>
          <a:solidFill>
            <a:schemeClr val="tx1">
              <a:lumMod val="90000"/>
              <a:lumOff val="10000"/>
              <a:alpha val="67000"/>
            </a:schemeClr>
          </a:solidFill>
          <a:effectLst>
            <a:glow rad="838200">
              <a:schemeClr val="tx1">
                <a:lumMod val="75000"/>
                <a:lumOff val="25000"/>
                <a:alpha val="56000"/>
              </a:schemeClr>
            </a:glow>
            <a:softEdge rad="723900"/>
          </a:effectLst>
        </p:spPr>
        <p:txBody>
          <a:bodyPr wrap="square" rtlCol="0">
            <a:spAutoFit/>
          </a:bodyPr>
          <a:lstStyle>
            <a:defPPr>
              <a:defRPr lang="en-US"/>
            </a:defPPr>
            <a:lvl1pPr algn="ctr">
              <a:defRPr sz="6600"/>
            </a:lvl1pPr>
          </a:lstStyle>
          <a:p>
            <a:r>
              <a:rPr lang="en-CA" sz="8800" dirty="0" smtClean="0"/>
              <a:t>TIJ1OR</a:t>
            </a:r>
            <a:endParaRPr lang="en-CA" dirty="0"/>
          </a:p>
        </p:txBody>
      </p:sp>
      <p:sp>
        <p:nvSpPr>
          <p:cNvPr id="5" name="TextBox 4"/>
          <p:cNvSpPr txBox="1"/>
          <p:nvPr/>
        </p:nvSpPr>
        <p:spPr>
          <a:xfrm>
            <a:off x="1187624" y="4653136"/>
            <a:ext cx="6336704" cy="1446550"/>
          </a:xfrm>
          <a:prstGeom prst="rect">
            <a:avLst/>
          </a:prstGeom>
          <a:solidFill>
            <a:schemeClr val="tx1">
              <a:lumMod val="90000"/>
              <a:lumOff val="10000"/>
              <a:alpha val="67000"/>
            </a:schemeClr>
          </a:solidFill>
          <a:effectLst>
            <a:glow rad="673100">
              <a:schemeClr val="tx1">
                <a:lumMod val="75000"/>
                <a:lumOff val="25000"/>
                <a:alpha val="56000"/>
              </a:schemeClr>
            </a:glow>
            <a:softEdge rad="482600"/>
          </a:effectLst>
        </p:spPr>
        <p:txBody>
          <a:bodyPr wrap="square" rtlCol="0">
            <a:spAutoFit/>
          </a:bodyPr>
          <a:lstStyle>
            <a:defPPr>
              <a:defRPr lang="en-US"/>
            </a:defPPr>
            <a:lvl1pPr algn="ctr">
              <a:defRPr sz="6600"/>
            </a:lvl1pPr>
          </a:lstStyle>
          <a:p>
            <a:r>
              <a:rPr lang="en-US" sz="4400" err="1" smtClean="0"/>
              <a:t>Ms</a:t>
            </a:r>
            <a:r>
              <a:rPr lang="en-US" sz="4400" smtClean="0"/>
              <a:t>. Carew </a:t>
            </a:r>
            <a:r>
              <a:rPr lang="en-US" sz="4400" dirty="0" smtClean="0"/>
              <a:t>&amp; Mr.McMorrow</a:t>
            </a:r>
            <a:endParaRPr lang="en-CA" sz="4400" dirty="0"/>
          </a:p>
        </p:txBody>
      </p:sp>
      <p:sp>
        <p:nvSpPr>
          <p:cNvPr id="6" name="TextBox 5"/>
          <p:cNvSpPr txBox="1"/>
          <p:nvPr/>
        </p:nvSpPr>
        <p:spPr>
          <a:xfrm>
            <a:off x="611560" y="3012020"/>
            <a:ext cx="7920880" cy="1107996"/>
          </a:xfrm>
          <a:prstGeom prst="rect">
            <a:avLst/>
          </a:prstGeom>
          <a:solidFill>
            <a:schemeClr val="tx1">
              <a:lumMod val="90000"/>
              <a:lumOff val="10000"/>
              <a:alpha val="67000"/>
            </a:schemeClr>
          </a:solidFill>
          <a:effectLst>
            <a:glow rad="673100">
              <a:schemeClr val="tx1">
                <a:lumMod val="75000"/>
                <a:lumOff val="25000"/>
                <a:alpha val="56000"/>
              </a:schemeClr>
            </a:glow>
            <a:softEdge rad="482600"/>
          </a:effectLst>
        </p:spPr>
        <p:txBody>
          <a:bodyPr wrap="square" rtlCol="0">
            <a:spAutoFit/>
          </a:bodyPr>
          <a:lstStyle/>
          <a:p>
            <a:pPr algn="ctr"/>
            <a:r>
              <a:rPr lang="en-CA" sz="6600" dirty="0" smtClean="0"/>
              <a:t>Exploring Technology</a:t>
            </a:r>
            <a:endParaRPr lang="en-CA" sz="6600" dirty="0"/>
          </a:p>
        </p:txBody>
      </p:sp>
    </p:spTree>
    <p:extLst>
      <p:ext uri="{BB962C8B-B14F-4D97-AF65-F5344CB8AC3E}">
        <p14:creationId xmlns:p14="http://schemas.microsoft.com/office/powerpoint/2010/main" val="4186577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0648"/>
            <a:ext cx="7416824" cy="1446550"/>
          </a:xfrm>
          <a:prstGeom prst="rect">
            <a:avLst/>
          </a:prstGeom>
          <a:noFill/>
        </p:spPr>
        <p:txBody>
          <a:bodyPr wrap="square" rtlCol="0">
            <a:spAutoFit/>
          </a:bodyPr>
          <a:lstStyle/>
          <a:p>
            <a:pPr algn="ctr"/>
            <a:r>
              <a:rPr lang="en-CA" sz="8800" dirty="0" smtClean="0"/>
              <a:t>Safety</a:t>
            </a:r>
            <a:endParaRPr lang="en-CA" dirty="0"/>
          </a:p>
        </p:txBody>
      </p:sp>
      <p:sp>
        <p:nvSpPr>
          <p:cNvPr id="6" name="TextBox 5"/>
          <p:cNvSpPr txBox="1"/>
          <p:nvPr/>
        </p:nvSpPr>
        <p:spPr>
          <a:xfrm>
            <a:off x="107504" y="2060848"/>
            <a:ext cx="8280920" cy="1077218"/>
          </a:xfrm>
          <a:prstGeom prst="rect">
            <a:avLst/>
          </a:prstGeom>
          <a:noFill/>
        </p:spPr>
        <p:txBody>
          <a:bodyPr wrap="square" rtlCol="0">
            <a:spAutoFit/>
          </a:bodyPr>
          <a:lstStyle/>
          <a:p>
            <a:r>
              <a:rPr lang="en-CA" sz="3200" dirty="0" smtClean="0"/>
              <a:t>Safety is the most important concept to learn/practice this semester. </a:t>
            </a:r>
            <a:endParaRPr lang="en-CA" sz="3200" dirty="0"/>
          </a:p>
        </p:txBody>
      </p:sp>
      <p:sp>
        <p:nvSpPr>
          <p:cNvPr id="7" name="TextBox 6"/>
          <p:cNvSpPr txBox="1"/>
          <p:nvPr/>
        </p:nvSpPr>
        <p:spPr>
          <a:xfrm>
            <a:off x="107504" y="3717032"/>
            <a:ext cx="8280920" cy="1569660"/>
          </a:xfrm>
          <a:prstGeom prst="rect">
            <a:avLst/>
          </a:prstGeom>
          <a:noFill/>
        </p:spPr>
        <p:txBody>
          <a:bodyPr wrap="square" rtlCol="0">
            <a:spAutoFit/>
          </a:bodyPr>
          <a:lstStyle/>
          <a:p>
            <a:r>
              <a:rPr lang="en-CA" sz="3200" dirty="0" smtClean="0"/>
              <a:t>Safety is a “skill” you can/must become proficient at. Think of it as another thing to be good at.</a:t>
            </a:r>
            <a:endParaRPr lang="en-CA" sz="3200" dirty="0"/>
          </a:p>
        </p:txBody>
      </p:sp>
    </p:spTree>
    <p:extLst>
      <p:ext uri="{BB962C8B-B14F-4D97-AF65-F5344CB8AC3E}">
        <p14:creationId xmlns:p14="http://schemas.microsoft.com/office/powerpoint/2010/main" val="90286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60648"/>
            <a:ext cx="8208912" cy="4524315"/>
          </a:xfrm>
          <a:prstGeom prst="rect">
            <a:avLst/>
          </a:prstGeom>
          <a:noFill/>
        </p:spPr>
        <p:txBody>
          <a:bodyPr wrap="square" rtlCol="0">
            <a:spAutoFit/>
          </a:bodyPr>
          <a:lstStyle/>
          <a:p>
            <a:r>
              <a:rPr lang="en-CA" sz="3600" dirty="0" smtClean="0"/>
              <a:t>Ultimately, you are responsible for your own safety in this class.</a:t>
            </a:r>
          </a:p>
          <a:p>
            <a:endParaRPr lang="en-CA" sz="3600" dirty="0"/>
          </a:p>
          <a:p>
            <a:r>
              <a:rPr lang="en-CA" sz="3600" dirty="0" smtClean="0"/>
              <a:t>-It’s a sliver in your hand</a:t>
            </a:r>
          </a:p>
          <a:p>
            <a:r>
              <a:rPr lang="en-CA" sz="3600" dirty="0" smtClean="0"/>
              <a:t>-A cut on your arm</a:t>
            </a:r>
          </a:p>
          <a:p>
            <a:r>
              <a:rPr lang="en-CA" sz="3600" dirty="0" smtClean="0"/>
              <a:t>-Your missing finger</a:t>
            </a:r>
          </a:p>
          <a:p>
            <a:r>
              <a:rPr lang="en-CA" sz="3600" dirty="0" smtClean="0"/>
              <a:t>-Your life long disability</a:t>
            </a:r>
          </a:p>
          <a:p>
            <a:r>
              <a:rPr lang="en-CA" sz="3600" dirty="0" smtClean="0"/>
              <a:t>-Your Life</a:t>
            </a:r>
            <a:endParaRPr lang="en-CA" dirty="0"/>
          </a:p>
        </p:txBody>
      </p:sp>
      <p:sp>
        <p:nvSpPr>
          <p:cNvPr id="5" name="TextBox 4"/>
          <p:cNvSpPr txBox="1"/>
          <p:nvPr/>
        </p:nvSpPr>
        <p:spPr>
          <a:xfrm>
            <a:off x="107504" y="5301208"/>
            <a:ext cx="8208912" cy="1200329"/>
          </a:xfrm>
          <a:prstGeom prst="rect">
            <a:avLst/>
          </a:prstGeom>
          <a:noFill/>
        </p:spPr>
        <p:txBody>
          <a:bodyPr wrap="square" rtlCol="0">
            <a:spAutoFit/>
          </a:bodyPr>
          <a:lstStyle/>
          <a:p>
            <a:r>
              <a:rPr lang="en-CA" sz="3600" dirty="0" smtClean="0"/>
              <a:t>Working to prevent these events is all of our responsibilities together.</a:t>
            </a:r>
            <a:endParaRPr lang="en-CA" sz="3600" dirty="0"/>
          </a:p>
        </p:txBody>
      </p:sp>
    </p:spTree>
    <p:extLst>
      <p:ext uri="{BB962C8B-B14F-4D97-AF65-F5344CB8AC3E}">
        <p14:creationId xmlns:p14="http://schemas.microsoft.com/office/powerpoint/2010/main" val="8932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7632848" cy="1384995"/>
          </a:xfrm>
          <a:prstGeom prst="rect">
            <a:avLst/>
          </a:prstGeom>
          <a:noFill/>
        </p:spPr>
        <p:txBody>
          <a:bodyPr wrap="square" rtlCol="0">
            <a:spAutoFit/>
          </a:bodyPr>
          <a:lstStyle/>
          <a:p>
            <a:r>
              <a:rPr lang="en-CA" sz="2800" dirty="0" smtClean="0"/>
              <a:t>Our Job is to ensure the room and equipment is in a state that allows you to work safely as you have been instructed.</a:t>
            </a:r>
            <a:endParaRPr lang="en-CA" sz="2800" dirty="0"/>
          </a:p>
        </p:txBody>
      </p:sp>
      <p:sp>
        <p:nvSpPr>
          <p:cNvPr id="5" name="TextBox 4"/>
          <p:cNvSpPr txBox="1"/>
          <p:nvPr/>
        </p:nvSpPr>
        <p:spPr>
          <a:xfrm>
            <a:off x="467544" y="1988840"/>
            <a:ext cx="7632848" cy="1815882"/>
          </a:xfrm>
          <a:prstGeom prst="rect">
            <a:avLst/>
          </a:prstGeom>
          <a:noFill/>
        </p:spPr>
        <p:txBody>
          <a:bodyPr wrap="square" rtlCol="0">
            <a:spAutoFit/>
          </a:bodyPr>
          <a:lstStyle/>
          <a:p>
            <a:r>
              <a:rPr lang="en-CA" sz="2800" dirty="0" smtClean="0"/>
              <a:t>It is also our job to ensure you have all had the proper training for what ever task you are working on. “Training” does not mean you saw me or someone else do it once.</a:t>
            </a:r>
            <a:endParaRPr lang="en-CA" sz="2800" dirty="0"/>
          </a:p>
        </p:txBody>
      </p:sp>
      <p:sp>
        <p:nvSpPr>
          <p:cNvPr id="6" name="TextBox 5"/>
          <p:cNvSpPr txBox="1"/>
          <p:nvPr/>
        </p:nvSpPr>
        <p:spPr>
          <a:xfrm>
            <a:off x="467544" y="4221088"/>
            <a:ext cx="7632848" cy="1384995"/>
          </a:xfrm>
          <a:prstGeom prst="rect">
            <a:avLst/>
          </a:prstGeom>
          <a:noFill/>
        </p:spPr>
        <p:txBody>
          <a:bodyPr wrap="square" rtlCol="0">
            <a:spAutoFit/>
          </a:bodyPr>
          <a:lstStyle/>
          <a:p>
            <a:r>
              <a:rPr lang="en-CA" sz="2800" dirty="0" smtClean="0"/>
              <a:t>Unfortunately this means we must sign off individually on each machine/power tool we need to use.</a:t>
            </a:r>
            <a:endParaRPr lang="en-CA" sz="2800" dirty="0"/>
          </a:p>
        </p:txBody>
      </p:sp>
    </p:spTree>
    <p:extLst>
      <p:ext uri="{BB962C8B-B14F-4D97-AF65-F5344CB8AC3E}">
        <p14:creationId xmlns:p14="http://schemas.microsoft.com/office/powerpoint/2010/main" val="3934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7920880" cy="6186309"/>
          </a:xfrm>
          <a:prstGeom prst="rect">
            <a:avLst/>
          </a:prstGeom>
          <a:noFill/>
        </p:spPr>
        <p:txBody>
          <a:bodyPr wrap="square" rtlCol="0">
            <a:spAutoFit/>
          </a:bodyPr>
          <a:lstStyle/>
          <a:p>
            <a:r>
              <a:rPr lang="en-CA" sz="3600" dirty="0" smtClean="0"/>
              <a:t>General Classroom Rules</a:t>
            </a:r>
          </a:p>
          <a:p>
            <a:endParaRPr lang="en-CA" dirty="0"/>
          </a:p>
          <a:p>
            <a:r>
              <a:rPr lang="en-CA" dirty="0" smtClean="0"/>
              <a:t>-Have some fun while we work together. </a:t>
            </a:r>
          </a:p>
          <a:p>
            <a:r>
              <a:rPr lang="en-CA" dirty="0" smtClean="0"/>
              <a:t>-Help each other if you can and if it is safe to do so.</a:t>
            </a:r>
          </a:p>
          <a:p>
            <a:r>
              <a:rPr lang="en-CA" dirty="0" smtClean="0"/>
              <a:t>-Respect the room/equipment/tools</a:t>
            </a:r>
          </a:p>
          <a:p>
            <a:r>
              <a:rPr lang="en-CA" dirty="0" smtClean="0"/>
              <a:t>-Respect each other. </a:t>
            </a:r>
            <a:endParaRPr lang="en-CA" dirty="0"/>
          </a:p>
          <a:p>
            <a:r>
              <a:rPr lang="en-CA" dirty="0" smtClean="0"/>
              <a:t>	This means being on time. (I know things happen though)</a:t>
            </a:r>
          </a:p>
          <a:p>
            <a:r>
              <a:rPr lang="en-CA" dirty="0" smtClean="0"/>
              <a:t>-Keep me informed</a:t>
            </a:r>
          </a:p>
          <a:p>
            <a:r>
              <a:rPr lang="en-CA" dirty="0"/>
              <a:t>	</a:t>
            </a:r>
            <a:r>
              <a:rPr lang="en-CA" dirty="0" smtClean="0"/>
              <a:t>Trips</a:t>
            </a:r>
          </a:p>
          <a:p>
            <a:r>
              <a:rPr lang="en-CA" dirty="0"/>
              <a:t>	</a:t>
            </a:r>
            <a:r>
              <a:rPr lang="en-CA" dirty="0" smtClean="0"/>
              <a:t>Sports</a:t>
            </a:r>
          </a:p>
          <a:p>
            <a:r>
              <a:rPr lang="en-CA" dirty="0"/>
              <a:t>	</a:t>
            </a:r>
            <a:r>
              <a:rPr lang="en-CA" dirty="0" smtClean="0"/>
              <a:t>Relevant medical conditions</a:t>
            </a:r>
          </a:p>
          <a:p>
            <a:r>
              <a:rPr lang="en-CA" dirty="0"/>
              <a:t>	</a:t>
            </a:r>
            <a:r>
              <a:rPr lang="en-CA" dirty="0" smtClean="0"/>
              <a:t>Outside influences that may impact your success in this course</a:t>
            </a:r>
          </a:p>
          <a:p>
            <a:r>
              <a:rPr lang="en-CA" dirty="0" smtClean="0"/>
              <a:t>-Book yourself in/out for the washroom/water breaks. One at a time.</a:t>
            </a:r>
          </a:p>
          <a:p>
            <a:r>
              <a:rPr lang="en-CA" dirty="0"/>
              <a:t>	</a:t>
            </a:r>
            <a:r>
              <a:rPr lang="en-CA" dirty="0" smtClean="0"/>
              <a:t>Be respectful of your peers. Don’t take forever.</a:t>
            </a:r>
          </a:p>
          <a:p>
            <a:r>
              <a:rPr lang="en-CA" dirty="0"/>
              <a:t>	</a:t>
            </a:r>
            <a:r>
              <a:rPr lang="en-CA" dirty="0" smtClean="0"/>
              <a:t>Let me know if you need an “extended” break.  I will understand.</a:t>
            </a:r>
          </a:p>
          <a:p>
            <a:r>
              <a:rPr lang="en-CA" dirty="0"/>
              <a:t>	</a:t>
            </a:r>
            <a:r>
              <a:rPr lang="en-CA" dirty="0" smtClean="0"/>
              <a:t>Sometimes that third burrito was not as good an idea as you thought.</a:t>
            </a:r>
          </a:p>
          <a:p>
            <a:r>
              <a:rPr lang="en-CA" dirty="0" smtClean="0"/>
              <a:t>-Don’t be rude. You would be amazed how far Please and Thank You will get you.</a:t>
            </a:r>
          </a:p>
          <a:p>
            <a:r>
              <a:rPr lang="en-CA" dirty="0" smtClean="0"/>
              <a:t>-Water only. No Food. Must stay on front benches</a:t>
            </a:r>
          </a:p>
          <a:p>
            <a:r>
              <a:rPr lang="en-CA" dirty="0" smtClean="0"/>
              <a:t>-Please don’t line up at the door before the bell rings. </a:t>
            </a:r>
            <a:endParaRPr lang="en-CA" dirty="0"/>
          </a:p>
          <a:p>
            <a:r>
              <a:rPr lang="en-CA" dirty="0" smtClean="0"/>
              <a:t>	I admit that this is a pet peeve of mine. Its more of a respect thing.</a:t>
            </a:r>
          </a:p>
          <a:p>
            <a:r>
              <a:rPr lang="en-CA" dirty="0"/>
              <a:t>	</a:t>
            </a:r>
            <a:r>
              <a:rPr lang="en-CA" dirty="0" smtClean="0"/>
              <a:t>We should all be cleaning up anyway.</a:t>
            </a:r>
          </a:p>
        </p:txBody>
      </p:sp>
    </p:spTree>
    <p:extLst>
      <p:ext uri="{BB962C8B-B14F-4D97-AF65-F5344CB8AC3E}">
        <p14:creationId xmlns:p14="http://schemas.microsoft.com/office/powerpoint/2010/main" val="4276313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7848872" cy="5632311"/>
          </a:xfrm>
          <a:prstGeom prst="rect">
            <a:avLst/>
          </a:prstGeom>
          <a:noFill/>
        </p:spPr>
        <p:txBody>
          <a:bodyPr wrap="square" rtlCol="0">
            <a:spAutoFit/>
          </a:bodyPr>
          <a:lstStyle/>
          <a:p>
            <a:r>
              <a:rPr lang="en-CA" dirty="0" smtClean="0"/>
              <a:t>-Don’t Leave a mess!</a:t>
            </a:r>
          </a:p>
          <a:p>
            <a:r>
              <a:rPr lang="en-CA" dirty="0" smtClean="0"/>
              <a:t>The mess will be cleaned up before you leave. I’ll write a note to your next teacher to explain why you are late. The note will not be an excuse or justification for your lateness. It will ask that your next teacher treat you as late and to use their own discretion on how to deal with it.</a:t>
            </a:r>
          </a:p>
          <a:p>
            <a:endParaRPr lang="en-CA" dirty="0"/>
          </a:p>
          <a:p>
            <a:r>
              <a:rPr lang="en-CA" dirty="0" smtClean="0"/>
              <a:t>-Cell phones have a time and place to be used. I trust you know when those are. </a:t>
            </a:r>
          </a:p>
          <a:p>
            <a:r>
              <a:rPr lang="en-CA" dirty="0"/>
              <a:t>	</a:t>
            </a:r>
            <a:r>
              <a:rPr lang="en-CA" dirty="0" smtClean="0"/>
              <a:t>I can and will ask you to surrender your cell phone if it becomes a </a:t>
            </a:r>
          </a:p>
          <a:p>
            <a:r>
              <a:rPr lang="en-CA" dirty="0"/>
              <a:t>	</a:t>
            </a:r>
            <a:r>
              <a:rPr lang="en-CA" dirty="0" smtClean="0"/>
              <a:t>problem.  A cell phone jail/lockup will appear in our class in the next</a:t>
            </a:r>
          </a:p>
          <a:p>
            <a:r>
              <a:rPr lang="en-CA" dirty="0"/>
              <a:t>	</a:t>
            </a:r>
            <a:r>
              <a:rPr lang="en-CA" dirty="0" smtClean="0"/>
              <a:t>week or two.</a:t>
            </a:r>
          </a:p>
          <a:p>
            <a:endParaRPr lang="en-CA" dirty="0"/>
          </a:p>
          <a:p>
            <a:r>
              <a:rPr lang="en-CA" dirty="0" smtClean="0"/>
              <a:t>-Don’t assume, Just ask.</a:t>
            </a:r>
          </a:p>
          <a:p>
            <a:endParaRPr lang="en-CA" dirty="0"/>
          </a:p>
          <a:p>
            <a:r>
              <a:rPr lang="en-CA" dirty="0" smtClean="0"/>
              <a:t>-Enjoy your time here. </a:t>
            </a:r>
            <a:r>
              <a:rPr lang="en-CA" dirty="0" smtClean="0"/>
              <a:t>I </a:t>
            </a:r>
            <a:r>
              <a:rPr lang="en-CA" dirty="0" smtClean="0"/>
              <a:t>assume you want to be here. So I will ask now. Please tell me if you don’t really want to be </a:t>
            </a:r>
            <a:r>
              <a:rPr lang="en-CA" smtClean="0"/>
              <a:t>in tech or </a:t>
            </a:r>
            <a:r>
              <a:rPr lang="en-CA" dirty="0" smtClean="0"/>
              <a:t>if you picked this course because you thought it would be an easy way to get a credit. </a:t>
            </a:r>
          </a:p>
          <a:p>
            <a:endParaRPr lang="en-CA" dirty="0"/>
          </a:p>
          <a:p>
            <a:r>
              <a:rPr lang="en-CA" dirty="0" smtClean="0"/>
              <a:t>-Don’t build anything without a plan, sketch, or drawing.  Never Ever </a:t>
            </a:r>
            <a:r>
              <a:rPr lang="en-CA" dirty="0" err="1" smtClean="0"/>
              <a:t>Ever</a:t>
            </a:r>
            <a:r>
              <a:rPr lang="en-CA" dirty="0" smtClean="0"/>
              <a:t>.</a:t>
            </a:r>
          </a:p>
          <a:p>
            <a:endParaRPr lang="en-CA" dirty="0"/>
          </a:p>
          <a:p>
            <a:r>
              <a:rPr lang="en-CA" dirty="0" smtClean="0"/>
              <a:t>-Make awesome stuff and have fun doing it.</a:t>
            </a:r>
            <a:endParaRPr lang="en-CA" dirty="0"/>
          </a:p>
        </p:txBody>
      </p:sp>
    </p:spTree>
    <p:extLst>
      <p:ext uri="{BB962C8B-B14F-4D97-AF65-F5344CB8AC3E}">
        <p14:creationId xmlns:p14="http://schemas.microsoft.com/office/powerpoint/2010/main" val="666810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59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416824" cy="769441"/>
          </a:xfrm>
          <a:prstGeom prst="rect">
            <a:avLst/>
          </a:prstGeom>
          <a:noFill/>
        </p:spPr>
        <p:txBody>
          <a:bodyPr wrap="square" rtlCol="0">
            <a:spAutoFit/>
          </a:bodyPr>
          <a:lstStyle/>
          <a:p>
            <a:r>
              <a:rPr lang="en-CA" sz="4400" dirty="0" smtClean="0"/>
              <a:t>A little bit about the course</a:t>
            </a:r>
            <a:endParaRPr lang="en-CA" sz="4400" dirty="0"/>
          </a:p>
        </p:txBody>
      </p:sp>
      <p:sp>
        <p:nvSpPr>
          <p:cNvPr id="7" name="TextBox 6"/>
          <p:cNvSpPr txBox="1"/>
          <p:nvPr/>
        </p:nvSpPr>
        <p:spPr>
          <a:xfrm>
            <a:off x="467544" y="1412776"/>
            <a:ext cx="7920880" cy="461665"/>
          </a:xfrm>
          <a:prstGeom prst="rect">
            <a:avLst/>
          </a:prstGeom>
          <a:noFill/>
        </p:spPr>
        <p:txBody>
          <a:bodyPr wrap="square" rtlCol="0">
            <a:spAutoFit/>
          </a:bodyPr>
          <a:lstStyle/>
          <a:p>
            <a:r>
              <a:rPr lang="en-CA" sz="2400" dirty="0" smtClean="0"/>
              <a:t>-This is a course about working with your own two hands</a:t>
            </a:r>
          </a:p>
        </p:txBody>
      </p:sp>
      <p:sp>
        <p:nvSpPr>
          <p:cNvPr id="8" name="TextBox 7"/>
          <p:cNvSpPr txBox="1"/>
          <p:nvPr/>
        </p:nvSpPr>
        <p:spPr>
          <a:xfrm>
            <a:off x="467544" y="2125887"/>
            <a:ext cx="7128792" cy="830997"/>
          </a:xfrm>
          <a:prstGeom prst="rect">
            <a:avLst/>
          </a:prstGeom>
          <a:noFill/>
        </p:spPr>
        <p:txBody>
          <a:bodyPr wrap="square" rtlCol="0">
            <a:spAutoFit/>
          </a:bodyPr>
          <a:lstStyle>
            <a:defPPr>
              <a:defRPr lang="en-US"/>
            </a:defPPr>
            <a:lvl1pPr>
              <a:defRPr sz="2400"/>
            </a:lvl1pPr>
          </a:lstStyle>
          <a:p>
            <a:r>
              <a:rPr lang="en-CA" dirty="0" smtClean="0"/>
              <a:t>-This </a:t>
            </a:r>
            <a:r>
              <a:rPr lang="en-CA" dirty="0"/>
              <a:t>is a course about craftsmanship and the satisfaction of a job well done</a:t>
            </a:r>
          </a:p>
        </p:txBody>
      </p:sp>
      <p:sp>
        <p:nvSpPr>
          <p:cNvPr id="9" name="TextBox 8"/>
          <p:cNvSpPr txBox="1"/>
          <p:nvPr/>
        </p:nvSpPr>
        <p:spPr>
          <a:xfrm>
            <a:off x="467544" y="3208330"/>
            <a:ext cx="7704856" cy="830997"/>
          </a:xfrm>
          <a:prstGeom prst="rect">
            <a:avLst/>
          </a:prstGeom>
          <a:noFill/>
        </p:spPr>
        <p:txBody>
          <a:bodyPr wrap="square" rtlCol="0">
            <a:spAutoFit/>
          </a:bodyPr>
          <a:lstStyle>
            <a:defPPr>
              <a:defRPr lang="en-US"/>
            </a:defPPr>
            <a:lvl1pPr>
              <a:defRPr sz="2400"/>
            </a:lvl1pPr>
          </a:lstStyle>
          <a:p>
            <a:r>
              <a:rPr lang="en-CA" dirty="0" smtClean="0"/>
              <a:t>-This </a:t>
            </a:r>
            <a:r>
              <a:rPr lang="en-CA" dirty="0"/>
              <a:t>is a course about turning ideas into real things</a:t>
            </a:r>
          </a:p>
          <a:p>
            <a:endParaRPr lang="en-CA" dirty="0"/>
          </a:p>
        </p:txBody>
      </p:sp>
      <p:sp>
        <p:nvSpPr>
          <p:cNvPr id="10" name="TextBox 9"/>
          <p:cNvSpPr txBox="1"/>
          <p:nvPr/>
        </p:nvSpPr>
        <p:spPr>
          <a:xfrm>
            <a:off x="467544" y="4290773"/>
            <a:ext cx="7560840" cy="830997"/>
          </a:xfrm>
          <a:prstGeom prst="rect">
            <a:avLst/>
          </a:prstGeom>
          <a:noFill/>
        </p:spPr>
        <p:txBody>
          <a:bodyPr wrap="square" rtlCol="0">
            <a:spAutoFit/>
          </a:bodyPr>
          <a:lstStyle>
            <a:defPPr>
              <a:defRPr lang="en-US"/>
            </a:defPPr>
            <a:lvl1pPr>
              <a:defRPr sz="2400"/>
            </a:lvl1pPr>
          </a:lstStyle>
          <a:p>
            <a:r>
              <a:rPr lang="en-CA" dirty="0" smtClean="0"/>
              <a:t>-This </a:t>
            </a:r>
            <a:r>
              <a:rPr lang="en-CA" dirty="0"/>
              <a:t>is a course about learning skills that will serve you for the rest of your life</a:t>
            </a:r>
          </a:p>
        </p:txBody>
      </p:sp>
      <p:sp>
        <p:nvSpPr>
          <p:cNvPr id="11" name="TextBox 10"/>
          <p:cNvSpPr txBox="1"/>
          <p:nvPr/>
        </p:nvSpPr>
        <p:spPr>
          <a:xfrm>
            <a:off x="467544" y="5373216"/>
            <a:ext cx="7128792" cy="461665"/>
          </a:xfrm>
          <a:prstGeom prst="rect">
            <a:avLst/>
          </a:prstGeom>
          <a:noFill/>
        </p:spPr>
        <p:txBody>
          <a:bodyPr wrap="square" rtlCol="0">
            <a:spAutoFit/>
          </a:bodyPr>
          <a:lstStyle>
            <a:defPPr>
              <a:defRPr lang="en-US"/>
            </a:defPPr>
            <a:lvl1pPr>
              <a:defRPr sz="2400"/>
            </a:lvl1pPr>
          </a:lstStyle>
          <a:p>
            <a:r>
              <a:rPr lang="en-CA" dirty="0" smtClean="0"/>
              <a:t>-This </a:t>
            </a:r>
            <a:r>
              <a:rPr lang="en-CA" dirty="0"/>
              <a:t>is a course that could impact the rest of your life</a:t>
            </a:r>
          </a:p>
        </p:txBody>
      </p:sp>
    </p:spTree>
    <p:extLst>
      <p:ext uri="{BB962C8B-B14F-4D97-AF65-F5344CB8AC3E}">
        <p14:creationId xmlns:p14="http://schemas.microsoft.com/office/powerpoint/2010/main" val="338698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5148064" cy="686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48064" y="260648"/>
            <a:ext cx="3456384" cy="707886"/>
          </a:xfrm>
          <a:prstGeom prst="rect">
            <a:avLst/>
          </a:prstGeom>
          <a:noFill/>
        </p:spPr>
        <p:txBody>
          <a:bodyPr wrap="square" rtlCol="0">
            <a:spAutoFit/>
          </a:bodyPr>
          <a:lstStyle/>
          <a:p>
            <a:r>
              <a:rPr lang="en-CA" sz="4000" dirty="0"/>
              <a:t>E</a:t>
            </a:r>
            <a:r>
              <a:rPr lang="en-CA" sz="4000" dirty="0" smtClean="0"/>
              <a:t>lectrical Panel</a:t>
            </a:r>
            <a:endParaRPr lang="en-CA" sz="4000" dirty="0"/>
          </a:p>
        </p:txBody>
      </p:sp>
      <p:sp>
        <p:nvSpPr>
          <p:cNvPr id="6" name="TextBox 5"/>
          <p:cNvSpPr txBox="1"/>
          <p:nvPr/>
        </p:nvSpPr>
        <p:spPr>
          <a:xfrm>
            <a:off x="5364088" y="1556792"/>
            <a:ext cx="2880320" cy="2308324"/>
          </a:xfrm>
          <a:prstGeom prst="rect">
            <a:avLst/>
          </a:prstGeom>
          <a:noFill/>
        </p:spPr>
        <p:txBody>
          <a:bodyPr wrap="square" rtlCol="0">
            <a:spAutoFit/>
          </a:bodyPr>
          <a:lstStyle/>
          <a:p>
            <a:r>
              <a:rPr lang="en-CA" dirty="0" smtClean="0"/>
              <a:t>Tell me about this panel?</a:t>
            </a:r>
          </a:p>
          <a:p>
            <a:endParaRPr lang="en-CA" dirty="0"/>
          </a:p>
          <a:p>
            <a:r>
              <a:rPr lang="en-CA" dirty="0" smtClean="0"/>
              <a:t>Tell me about the person who did this?</a:t>
            </a:r>
          </a:p>
          <a:p>
            <a:endParaRPr lang="en-CA" dirty="0"/>
          </a:p>
          <a:p>
            <a:r>
              <a:rPr lang="en-CA" dirty="0" smtClean="0"/>
              <a:t>What </a:t>
            </a:r>
            <a:r>
              <a:rPr lang="en-CA" dirty="0" smtClean="0"/>
              <a:t>is </a:t>
            </a:r>
            <a:r>
              <a:rPr lang="en-CA" dirty="0" smtClean="0"/>
              <a:t>your first impression? What was your first thought?</a:t>
            </a:r>
            <a:endParaRPr lang="en-CA" dirty="0"/>
          </a:p>
        </p:txBody>
      </p:sp>
      <p:sp>
        <p:nvSpPr>
          <p:cNvPr id="7" name="TextBox 6"/>
          <p:cNvSpPr txBox="1"/>
          <p:nvPr/>
        </p:nvSpPr>
        <p:spPr>
          <a:xfrm>
            <a:off x="5364088" y="5733256"/>
            <a:ext cx="2880320" cy="923330"/>
          </a:xfrm>
          <a:prstGeom prst="rect">
            <a:avLst/>
          </a:prstGeom>
          <a:noFill/>
        </p:spPr>
        <p:txBody>
          <a:bodyPr wrap="square" rtlCol="0">
            <a:spAutoFit/>
          </a:bodyPr>
          <a:lstStyle/>
          <a:p>
            <a:r>
              <a:rPr lang="en-CA" dirty="0" smtClean="0"/>
              <a:t>Sloppy, Careless, Dangerous, Rushed, Unskilled, Lack of Respect, Ignorant</a:t>
            </a:r>
            <a:endParaRPr lang="en-CA" dirty="0"/>
          </a:p>
        </p:txBody>
      </p:sp>
    </p:spTree>
    <p:extLst>
      <p:ext uri="{BB962C8B-B14F-4D97-AF65-F5344CB8AC3E}">
        <p14:creationId xmlns:p14="http://schemas.microsoft.com/office/powerpoint/2010/main" val="34046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bethepro.com/wp-content/uploads/2012/03/202290560_fb40def5b7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7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88640"/>
            <a:ext cx="2664296" cy="646331"/>
          </a:xfrm>
          <a:prstGeom prst="rect">
            <a:avLst/>
          </a:prstGeom>
          <a:noFill/>
        </p:spPr>
        <p:txBody>
          <a:bodyPr wrap="square" rtlCol="0">
            <a:spAutoFit/>
          </a:bodyPr>
          <a:lstStyle/>
          <a:p>
            <a:r>
              <a:rPr lang="en-CA" dirty="0" smtClean="0"/>
              <a:t>What do you have to say about this box?</a:t>
            </a:r>
            <a:endParaRPr lang="en-CA" dirty="0"/>
          </a:p>
        </p:txBody>
      </p:sp>
    </p:spTree>
    <p:extLst>
      <p:ext uri="{BB962C8B-B14F-4D97-AF65-F5344CB8AC3E}">
        <p14:creationId xmlns:p14="http://schemas.microsoft.com/office/powerpoint/2010/main" val="2524349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3779912" cy="1754326"/>
          </a:xfrm>
          <a:prstGeom prst="rect">
            <a:avLst/>
          </a:prstGeom>
          <a:noFill/>
        </p:spPr>
        <p:txBody>
          <a:bodyPr wrap="square" rtlCol="0">
            <a:spAutoFit/>
          </a:bodyPr>
          <a:lstStyle/>
          <a:p>
            <a:r>
              <a:rPr lang="en-CA" sz="2400" dirty="0" smtClean="0"/>
              <a:t>A TIG weld is one of the most difficult skills to master in the mechanical world. </a:t>
            </a:r>
            <a:endParaRPr lang="en-CA" sz="2400" dirty="0"/>
          </a:p>
          <a:p>
            <a:endParaRPr lang="en-CA" dirty="0" smtClean="0"/>
          </a:p>
          <a:p>
            <a:endParaRPr lang="en-CA"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8100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3" y="3284984"/>
            <a:ext cx="4572000" cy="2585323"/>
          </a:xfrm>
          <a:prstGeom prst="rect">
            <a:avLst/>
          </a:prstGeom>
        </p:spPr>
        <p:txBody>
          <a:bodyPr>
            <a:spAutoFit/>
          </a:bodyPr>
          <a:lstStyle/>
          <a:p>
            <a:r>
              <a:rPr lang="en-CA" dirty="0" smtClean="0"/>
              <a:t>I see….</a:t>
            </a:r>
          </a:p>
          <a:p>
            <a:pPr marL="285750" indent="-285750">
              <a:buFont typeface="Arial" pitchFamily="34" charset="0"/>
              <a:buChar char="•"/>
            </a:pPr>
            <a:r>
              <a:rPr lang="en-CA" dirty="0" smtClean="0"/>
              <a:t>Patience</a:t>
            </a:r>
          </a:p>
          <a:p>
            <a:pPr marL="285750" indent="-285750">
              <a:buFont typeface="Arial" pitchFamily="34" charset="0"/>
              <a:buChar char="•"/>
            </a:pPr>
            <a:r>
              <a:rPr lang="en-CA" dirty="0" smtClean="0"/>
              <a:t>Knowledge</a:t>
            </a:r>
          </a:p>
          <a:p>
            <a:pPr marL="285750" indent="-285750">
              <a:buFont typeface="Arial" pitchFamily="34" charset="0"/>
              <a:buChar char="•"/>
            </a:pPr>
            <a:r>
              <a:rPr lang="en-CA" dirty="0" smtClean="0"/>
              <a:t>Experience</a:t>
            </a:r>
          </a:p>
          <a:p>
            <a:pPr marL="285750" indent="-285750">
              <a:buFont typeface="Arial" pitchFamily="34" charset="0"/>
              <a:buChar char="•"/>
            </a:pPr>
            <a:r>
              <a:rPr lang="en-CA" dirty="0" smtClean="0"/>
              <a:t>Mastery</a:t>
            </a:r>
          </a:p>
          <a:p>
            <a:pPr marL="285750" indent="-285750">
              <a:buFont typeface="Arial" pitchFamily="34" charset="0"/>
              <a:buChar char="•"/>
            </a:pPr>
            <a:r>
              <a:rPr lang="en-CA" dirty="0" smtClean="0"/>
              <a:t>Dexterity</a:t>
            </a:r>
          </a:p>
          <a:p>
            <a:pPr marL="285750" indent="-285750">
              <a:buFont typeface="Arial" pitchFamily="34" charset="0"/>
              <a:buChar char="•"/>
            </a:pPr>
            <a:r>
              <a:rPr lang="en-CA" dirty="0" smtClean="0"/>
              <a:t>Artistic</a:t>
            </a:r>
          </a:p>
          <a:p>
            <a:pPr marL="285750" indent="-285750">
              <a:buFont typeface="Arial" pitchFamily="34" charset="0"/>
              <a:buChar char="•"/>
            </a:pPr>
            <a:r>
              <a:rPr lang="en-CA" dirty="0" smtClean="0"/>
              <a:t>Respect</a:t>
            </a:r>
          </a:p>
          <a:p>
            <a:pPr marL="285750" indent="-285750">
              <a:buFont typeface="Arial" pitchFamily="34" charset="0"/>
              <a:buChar char="•"/>
            </a:pPr>
            <a:r>
              <a:rPr lang="en-CA" dirty="0" smtClean="0"/>
              <a:t>Beauty</a:t>
            </a:r>
          </a:p>
        </p:txBody>
      </p:sp>
    </p:spTree>
    <p:extLst>
      <p:ext uri="{BB962C8B-B14F-4D97-AF65-F5344CB8AC3E}">
        <p14:creationId xmlns:p14="http://schemas.microsoft.com/office/powerpoint/2010/main" val="25207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791" y="332656"/>
            <a:ext cx="7992888" cy="1107996"/>
          </a:xfrm>
          <a:prstGeom prst="rect">
            <a:avLst/>
          </a:prstGeom>
          <a:noFill/>
        </p:spPr>
        <p:txBody>
          <a:bodyPr wrap="square" rtlCol="0">
            <a:spAutoFit/>
          </a:bodyPr>
          <a:lstStyle/>
          <a:p>
            <a:r>
              <a:rPr lang="en-CA" sz="2400" dirty="0" smtClean="0"/>
              <a:t>An Exhaust manifold from a Renault F1 race car. The only component of an F1 car that is still completely hand made.</a:t>
            </a:r>
          </a:p>
          <a:p>
            <a:endParaRPr lang="en-CA"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 y="1246077"/>
            <a:ext cx="5688632" cy="551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32523" y="2996952"/>
            <a:ext cx="4572000" cy="3416320"/>
          </a:xfrm>
          <a:prstGeom prst="rect">
            <a:avLst/>
          </a:prstGeom>
        </p:spPr>
        <p:txBody>
          <a:bodyPr>
            <a:spAutoFit/>
          </a:bodyPr>
          <a:lstStyle/>
          <a:p>
            <a:r>
              <a:rPr lang="en-CA" dirty="0" smtClean="0"/>
              <a:t>In this piece of work I see…</a:t>
            </a:r>
          </a:p>
          <a:p>
            <a:endParaRPr lang="en-CA" dirty="0" smtClean="0"/>
          </a:p>
          <a:p>
            <a:pPr marL="285750" indent="-285750">
              <a:buFont typeface="Arial" pitchFamily="34" charset="0"/>
              <a:buChar char="•"/>
            </a:pPr>
            <a:r>
              <a:rPr lang="en-CA" dirty="0" smtClean="0"/>
              <a:t>Detail</a:t>
            </a:r>
          </a:p>
          <a:p>
            <a:pPr marL="285750" indent="-285750">
              <a:buFont typeface="Arial" pitchFamily="34" charset="0"/>
              <a:buChar char="•"/>
            </a:pPr>
            <a:r>
              <a:rPr lang="en-CA" dirty="0" smtClean="0"/>
              <a:t>Design</a:t>
            </a:r>
          </a:p>
          <a:p>
            <a:pPr marL="285750" indent="-285750">
              <a:buFont typeface="Arial" pitchFamily="34" charset="0"/>
              <a:buChar char="•"/>
            </a:pPr>
            <a:r>
              <a:rPr lang="en-CA" dirty="0" smtClean="0"/>
              <a:t>Dedication</a:t>
            </a:r>
          </a:p>
          <a:p>
            <a:pPr marL="285750" indent="-285750">
              <a:buFont typeface="Arial" pitchFamily="34" charset="0"/>
              <a:buChar char="•"/>
            </a:pPr>
            <a:r>
              <a:rPr lang="en-CA" dirty="0" smtClean="0"/>
              <a:t>Form</a:t>
            </a:r>
          </a:p>
          <a:p>
            <a:pPr marL="285750" indent="-285750">
              <a:buFont typeface="Arial" pitchFamily="34" charset="0"/>
              <a:buChar char="•"/>
            </a:pPr>
            <a:r>
              <a:rPr lang="en-CA" dirty="0" smtClean="0"/>
              <a:t>Craft</a:t>
            </a:r>
          </a:p>
          <a:p>
            <a:pPr marL="285750" indent="-285750">
              <a:buFont typeface="Arial" pitchFamily="34" charset="0"/>
              <a:buChar char="•"/>
            </a:pPr>
            <a:r>
              <a:rPr lang="en-CA" dirty="0" smtClean="0"/>
              <a:t>Satisfaction</a:t>
            </a:r>
          </a:p>
          <a:p>
            <a:pPr marL="285750" indent="-285750">
              <a:buFont typeface="Arial" pitchFamily="34" charset="0"/>
              <a:buChar char="•"/>
            </a:pPr>
            <a:r>
              <a:rPr lang="en-CA" dirty="0" smtClean="0"/>
              <a:t>Gratification</a:t>
            </a:r>
          </a:p>
          <a:p>
            <a:pPr marL="285750" indent="-285750">
              <a:buFont typeface="Arial" pitchFamily="34" charset="0"/>
              <a:buChar char="•"/>
            </a:pPr>
            <a:r>
              <a:rPr lang="en-CA" dirty="0" smtClean="0"/>
              <a:t>Art</a:t>
            </a:r>
          </a:p>
          <a:p>
            <a:pPr marL="285750" indent="-285750">
              <a:buFont typeface="Arial" pitchFamily="34" charset="0"/>
              <a:buChar char="•"/>
            </a:pPr>
            <a:r>
              <a:rPr lang="en-CA" dirty="0" smtClean="0"/>
              <a:t>Emotion</a:t>
            </a:r>
          </a:p>
          <a:p>
            <a:pPr marL="285750" indent="-285750">
              <a:buFont typeface="Arial" pitchFamily="34" charset="0"/>
              <a:buChar char="•"/>
            </a:pPr>
            <a:r>
              <a:rPr lang="en-CA" dirty="0" smtClean="0"/>
              <a:t>Beauty</a:t>
            </a:r>
            <a:endParaRPr lang="en-CA" dirty="0"/>
          </a:p>
        </p:txBody>
      </p:sp>
      <p:sp>
        <p:nvSpPr>
          <p:cNvPr id="3" name="Rectangle 2"/>
          <p:cNvSpPr/>
          <p:nvPr/>
        </p:nvSpPr>
        <p:spPr>
          <a:xfrm>
            <a:off x="5732523" y="1477762"/>
            <a:ext cx="2655901" cy="954107"/>
          </a:xfrm>
          <a:prstGeom prst="rect">
            <a:avLst/>
          </a:prstGeom>
        </p:spPr>
        <p:txBody>
          <a:bodyPr wrap="square">
            <a:spAutoFit/>
          </a:bodyPr>
          <a:lstStyle/>
          <a:p>
            <a:r>
              <a:rPr lang="en-CA" sz="2800" dirty="0" smtClean="0"/>
              <a:t>What do you see?</a:t>
            </a:r>
          </a:p>
        </p:txBody>
      </p:sp>
    </p:spTree>
    <p:extLst>
      <p:ext uri="{BB962C8B-B14F-4D97-AF65-F5344CB8AC3E}">
        <p14:creationId xmlns:p14="http://schemas.microsoft.com/office/powerpoint/2010/main" val="20860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352928" cy="954107"/>
          </a:xfrm>
          <a:prstGeom prst="rect">
            <a:avLst/>
          </a:prstGeom>
          <a:noFill/>
        </p:spPr>
        <p:txBody>
          <a:bodyPr wrap="square" rtlCol="0">
            <a:spAutoFit/>
          </a:bodyPr>
          <a:lstStyle/>
          <a:p>
            <a:r>
              <a:rPr lang="en-CA" sz="2800" dirty="0" smtClean="0"/>
              <a:t>What can we say about this landscape structure?</a:t>
            </a:r>
          </a:p>
          <a:p>
            <a:r>
              <a:rPr lang="en-CA" sz="2800" dirty="0" smtClean="0"/>
              <a:t>What can we say about the people who constructed it?</a:t>
            </a:r>
            <a:endParaRPr lang="en-CA"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58006"/>
            <a:ext cx="7128792" cy="534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61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quick.com/wp-content/uploads/2013/12/magnificent-modern-solid-wood-dining-table-arts-design-ideas-on-the-great-solid-wood-dining-table-design-for-our-dining-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2" y="17466"/>
            <a:ext cx="6552728" cy="6812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88640"/>
            <a:ext cx="7632848" cy="954107"/>
          </a:xfrm>
          <a:prstGeom prst="rect">
            <a:avLst/>
          </a:prstGeom>
          <a:noFill/>
        </p:spPr>
        <p:txBody>
          <a:bodyPr wrap="square" rtlCol="0">
            <a:spAutoFit/>
          </a:bodyPr>
          <a:lstStyle/>
          <a:p>
            <a:r>
              <a:rPr lang="en-CA" sz="2800" dirty="0" smtClean="0"/>
              <a:t>What can we say about this table?</a:t>
            </a:r>
          </a:p>
          <a:p>
            <a:r>
              <a:rPr lang="en-CA" sz="2800" dirty="0" smtClean="0"/>
              <a:t>What can we say about the maker of this table?</a:t>
            </a:r>
            <a:endParaRPr lang="en-CA" sz="2800" dirty="0"/>
          </a:p>
        </p:txBody>
      </p:sp>
    </p:spTree>
    <p:extLst>
      <p:ext uri="{BB962C8B-B14F-4D97-AF65-F5344CB8AC3E}">
        <p14:creationId xmlns:p14="http://schemas.microsoft.com/office/powerpoint/2010/main" val="277268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86" y="241484"/>
            <a:ext cx="4286250" cy="523220"/>
          </a:xfrm>
          <a:prstGeom prst="rect">
            <a:avLst/>
          </a:prstGeom>
          <a:noFill/>
        </p:spPr>
        <p:txBody>
          <a:bodyPr wrap="square" rtlCol="0">
            <a:spAutoFit/>
          </a:bodyPr>
          <a:lstStyle/>
          <a:p>
            <a:r>
              <a:rPr lang="en-CA" sz="2800" dirty="0" smtClean="0"/>
              <a:t>Craftsmanship</a:t>
            </a:r>
            <a:r>
              <a:rPr lang="en-CA" dirty="0" smtClean="0"/>
              <a:t> </a:t>
            </a:r>
            <a:endParaRPr lang="en-CA" dirty="0"/>
          </a:p>
        </p:txBody>
      </p:sp>
      <p:sp>
        <p:nvSpPr>
          <p:cNvPr id="5" name="TextBox 4"/>
          <p:cNvSpPr txBox="1"/>
          <p:nvPr/>
        </p:nvSpPr>
        <p:spPr>
          <a:xfrm>
            <a:off x="5452236" y="2520338"/>
            <a:ext cx="4286250" cy="523220"/>
          </a:xfrm>
          <a:prstGeom prst="rect">
            <a:avLst/>
          </a:prstGeom>
          <a:noFill/>
        </p:spPr>
        <p:txBody>
          <a:bodyPr wrap="square" rtlCol="0">
            <a:spAutoFit/>
          </a:bodyPr>
          <a:lstStyle/>
          <a:p>
            <a:r>
              <a:rPr lang="en-CA" sz="2800" dirty="0" smtClean="0"/>
              <a:t>Knowledge Farm </a:t>
            </a:r>
            <a:endParaRPr lang="en-CA" sz="2800" dirty="0"/>
          </a:p>
        </p:txBody>
      </p:sp>
      <p:sp>
        <p:nvSpPr>
          <p:cNvPr id="6" name="TextBox 5"/>
          <p:cNvSpPr txBox="1"/>
          <p:nvPr/>
        </p:nvSpPr>
        <p:spPr>
          <a:xfrm rot="5400000">
            <a:off x="4129214" y="3247344"/>
            <a:ext cx="1292662" cy="323165"/>
          </a:xfrm>
          <a:prstGeom prst="rect">
            <a:avLst/>
          </a:prstGeom>
          <a:noFill/>
        </p:spPr>
        <p:txBody>
          <a:bodyPr vert="vert270" wrap="square" rtlCol="0">
            <a:spAutoFit/>
          </a:bodyPr>
          <a:lstStyle/>
          <a:p>
            <a:r>
              <a:rPr lang="en-CA" sz="3600" dirty="0" smtClean="0"/>
              <a:t>vs</a:t>
            </a:r>
            <a:endParaRPr lang="en-CA" sz="360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6" y="764704"/>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425" y="2967960"/>
            <a:ext cx="2732283" cy="381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870866"/>
            <a:ext cx="4052416" cy="1077218"/>
          </a:xfrm>
          <a:prstGeom prst="rect">
            <a:avLst/>
          </a:prstGeom>
          <a:noFill/>
        </p:spPr>
        <p:txBody>
          <a:bodyPr wrap="square" rtlCol="0">
            <a:spAutoFit/>
          </a:bodyPr>
          <a:lstStyle/>
          <a:p>
            <a:r>
              <a:rPr lang="en-CA" sz="3200" dirty="0" smtClean="0"/>
              <a:t>This class is about this</a:t>
            </a:r>
          </a:p>
          <a:p>
            <a:r>
              <a:rPr lang="en-CA" sz="3200" dirty="0" smtClean="0"/>
              <a:t>Not this</a:t>
            </a:r>
            <a:endParaRPr lang="en-CA" sz="3200" dirty="0"/>
          </a:p>
        </p:txBody>
      </p:sp>
      <p:cxnSp>
        <p:nvCxnSpPr>
          <p:cNvPr id="11" name="Straight Arrow Connector 10"/>
          <p:cNvCxnSpPr/>
          <p:nvPr/>
        </p:nvCxnSpPr>
        <p:spPr>
          <a:xfrm flipH="1" flipV="1">
            <a:off x="3131840" y="3043558"/>
            <a:ext cx="576064" cy="1944216"/>
          </a:xfrm>
          <a:prstGeom prst="straightConnector1">
            <a:avLst/>
          </a:prstGeom>
          <a:ln w="60325">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75656" y="5661248"/>
            <a:ext cx="4104456" cy="0"/>
          </a:xfrm>
          <a:prstGeom prst="straightConnector1">
            <a:avLst/>
          </a:prstGeom>
          <a:ln w="60325">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4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1462</TotalTime>
  <Words>553</Words>
  <Application>Microsoft Office PowerPoint</Application>
  <PresentationFormat>On-screen Show (4:3)</PresentationFormat>
  <Paragraphs>100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dc:creator>
  <cp:lastModifiedBy>Carew, Colleen</cp:lastModifiedBy>
  <cp:revision>22</cp:revision>
  <dcterms:created xsi:type="dcterms:W3CDTF">2014-09-01T00:34:07Z</dcterms:created>
  <dcterms:modified xsi:type="dcterms:W3CDTF">2017-02-06T15:54:20Z</dcterms:modified>
</cp:coreProperties>
</file>